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307" r:id="rId3"/>
    <p:sldId id="308" r:id="rId4"/>
    <p:sldId id="259" r:id="rId5"/>
    <p:sldId id="306" r:id="rId6"/>
    <p:sldId id="260" r:id="rId7"/>
    <p:sldId id="312" r:id="rId8"/>
    <p:sldId id="258" r:id="rId9"/>
    <p:sldId id="261" r:id="rId10"/>
    <p:sldId id="257" r:id="rId11"/>
    <p:sldId id="300" r:id="rId12"/>
    <p:sldId id="298" r:id="rId13"/>
    <p:sldId id="289" r:id="rId14"/>
    <p:sldId id="290" r:id="rId15"/>
    <p:sldId id="305" r:id="rId16"/>
    <p:sldId id="291" r:id="rId17"/>
    <p:sldId id="292" r:id="rId18"/>
    <p:sldId id="293" r:id="rId19"/>
    <p:sldId id="294" r:id="rId20"/>
    <p:sldId id="295" r:id="rId21"/>
    <p:sldId id="301" r:id="rId22"/>
    <p:sldId id="302" r:id="rId23"/>
    <p:sldId id="303" r:id="rId24"/>
    <p:sldId id="304" r:id="rId25"/>
    <p:sldId id="299" r:id="rId26"/>
    <p:sldId id="263" r:id="rId27"/>
    <p:sldId id="264" r:id="rId28"/>
    <p:sldId id="265" r:id="rId29"/>
    <p:sldId id="266" r:id="rId30"/>
    <p:sldId id="267" r:id="rId31"/>
    <p:sldId id="280" r:id="rId32"/>
    <p:sldId id="282" r:id="rId33"/>
    <p:sldId id="285" r:id="rId34"/>
    <p:sldId id="286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C08040"/>
    <a:srgbClr val="E6CDB4"/>
    <a:srgbClr val="DFFAFD"/>
    <a:srgbClr val="B1F2F9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985" autoAdjust="0"/>
    <p:restoredTop sz="94660"/>
  </p:normalViewPr>
  <p:slideViewPr>
    <p:cSldViewPr>
      <p:cViewPr varScale="1">
        <p:scale>
          <a:sx n="116" d="100"/>
          <a:sy n="116" d="100"/>
        </p:scale>
        <p:origin x="-14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6BB0C6E1-D9FE-4C36-BA62-B902B0BC3E9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83CCE8C7-7672-469B-B183-3E6E14C0820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xmlns="" id="{BD567455-4786-4442-A0A7-E87A248DB9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xmlns="" id="{6204476A-5757-436B-B07D-21EA507E83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xmlns="" id="{98BA67DB-EE86-4442-B6E4-BD978ED042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xmlns="" id="{FF2B9AE6-DEA2-4302-964D-07CA6AF8995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xmlns="" id="{C391488D-7235-42B1-9A81-D3FB26BDF07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xmlns="" id="{C9FF8C88-09CF-4EFF-AADD-27FA2460045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xmlns="" id="{1D84605E-F9FF-4A89-B629-1A6C712D19C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xmlns="" id="{4C417418-C813-413C-BAFE-6AC9EE8FF0C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xmlns="" id="{CE261250-8389-4980-BD09-F2DD1747E19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xmlns="" id="{95B0E85D-7705-4D46-9AF4-A087E675089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xmlns="" id="{3CA46AA8-F3A3-4DE2-9AFC-DCC6AE327ED2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xmlns="" id="{B7DAEC5C-2285-48D2-8524-2C354CBC8FEF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xmlns="" id="{940E8AA7-1254-442E-835B-B317C88425A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xmlns="" id="{0A7E9D09-1128-4D4D-89D2-70E1D9CD13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xmlns="" id="{85BA6114-5D46-4594-BE04-6837B71816D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xmlns="" id="{C0AA58BE-71E6-4A2E-92C1-41E048354EA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xmlns="" id="{8C87C160-F139-4D09-8E06-3B14C920D2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xmlns="" id="{75D07B35-8591-472B-8415-DBE13C5C4B0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xmlns="" id="{C8869665-13D1-463E-8590-DFB373CAAFD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xmlns="" id="{1C507224-94B8-41EE-B7C0-669E505067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xmlns="" id="{80D9DF2D-88A9-47A5-BAC9-A91859A8042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xmlns="" id="{E068FC3E-1B6D-4CD1-948F-504EBD65DDF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xmlns="" id="{64A54090-4635-4EB9-8C38-D1D8583F717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xmlns="" id="{8B527E84-A05D-4DF6-8801-608A02F806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xmlns="" id="{FD021242-F3FD-4366-8824-061FF4AE053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xmlns="" id="{B4E87434-777B-4686-9515-83D61484293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xmlns="" id="{C70396EB-39F2-4747-9653-5600ADF9184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xmlns="" id="{5A315168-0D8F-463A-8058-F16E7B6C3D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xmlns="" id="{DA6B6CE3-3982-4D90-B082-91E842169E7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xmlns="" id="{0C1C39A5-8658-44DD-97B6-3FA9D17AD03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xmlns="" id="{370839E8-8CDB-46B4-AF63-1218F31C59D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xmlns="" id="{C8406540-227E-49F3-BD63-8C7367470AF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xmlns="" id="{9DCDCD75-F53E-4721-8081-07E87F3D89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xmlns="" id="{B6E99245-E66F-4693-94D6-BDE47A4E132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xmlns="" id="{68EC5D1A-34CA-4295-A763-D0A9D1B76CE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xmlns="" id="{5CC5A71F-6E94-49CC-87D7-F5FDA80CA3F8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xmlns="" id="{C92C1CF3-8485-4930-B667-C1EBD09DFD42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xmlns="" id="{EC472F40-B459-4590-B310-8DBD3148131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xmlns="" id="{2A827FF5-6080-4F3D-99F9-72168962CE22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xmlns="" id="{FB8FD984-DC7C-4C11-9A3C-3199A97B6A2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8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3998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xmlns="" id="{7DF0F940-CEC8-4098-863B-10CB8D60A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xmlns="" id="{0D06D1CC-C4B6-4197-A511-BA8D459E9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xmlns="" id="{F199B18A-6831-4982-8049-DBD341B38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2DB1-F575-404C-8D33-FA25A2B5D4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241733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F210DE31-BEC9-4FEF-9E29-0AD4B9ECD5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EF6778AB-D0AA-43E9-AC31-820599346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EFDD4F4F-D467-4F1F-B98A-6D8481519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14A51-756D-4CDB-872A-C7328EAAA4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699600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406C294D-D6AB-45E7-A2BE-B06E51518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4347D887-32EA-4D78-8781-EA27F5F41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346DBF38-525D-4D9F-AF59-6DE8AE261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2DC8-AF21-4356-AC84-9F4E2E191E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97072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12450D47-82E5-4B84-B1B5-247C948E5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F54C0E40-DA66-4866-B198-9FE3EE5B4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9715E52D-B9D6-4776-BEEA-FF3B0D089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E16B-9E01-4E64-A4D1-BB0931F63D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459163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22D30082-BFAC-4B58-9DC0-D56A1745E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42E19B63-16C9-4130-9871-073023F5C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152A6F25-44A3-4431-B0B6-3EB1A4246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1F48F-409E-4ED0-B8B1-DB19E066E0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6273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54F78487-49C1-4551-947F-F2798CFD9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2DF71618-2449-4499-9F87-3FD19E022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B007AA98-7017-4635-B10E-B38DC2CB9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4B6D-BA23-4BB0-92EB-DA5C05952E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735233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xmlns="" id="{CAFAD83C-3FD3-49BB-B996-745A5FDEA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xmlns="" id="{173CBCFD-AAB0-4744-B645-CDA033D519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xmlns="" id="{E4C02AE1-898A-47C5-A32C-F66D55748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A6690-3A17-4413-B975-89031AFBAD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570588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7BE8FF28-EDC3-4BAF-AB20-58F8AAF33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D90FDCA5-647E-48E0-B82B-54B5C5641D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2C8AA7FC-FA82-4B72-AD7D-08336512B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F32C-1A0D-441C-BECD-F735F62D48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127655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5790DBFB-8674-4458-B8E8-1565F0741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xmlns="" id="{3BF69EB7-5E48-4E7D-9B13-87D2DB63D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xmlns="" id="{73B11195-ACD6-4C26-9AFA-FF7A7D1007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EAAE3-497D-4364-8922-0B1263B4A2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18256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6B123337-0B9D-4ECF-8F02-8F11A84B5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FBE9F2AE-5872-4950-A397-7DBBC1642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AE71BF00-6B54-4035-B95D-25CBC6227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10F58-73F7-4521-8EB1-287ECA9275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52129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25018013-95B5-44D7-8500-05D2C6222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336AC598-2619-46AE-A9B5-693D084B8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B3F54D89-9C97-4007-AA47-D3DB2DA21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431B-CD54-4400-B86E-D62B0DD03D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79607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396A8071-5948-486B-BE52-03C61E00F430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xmlns="" id="{F50419C4-6BE8-48DC-ADB2-75B54BFEF34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xmlns="" id="{A1A3F0A0-2001-490D-A838-2750E05E27CA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xmlns="" id="{6D58E382-20DB-44E1-9F36-49A117B943C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xmlns="" id="{C13CE1AB-7D30-462A-8EAE-4562F25AAD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xmlns="" id="{9EE38291-EF35-4011-92FB-15A553A9FB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xmlns="" id="{28074C4C-9505-4273-90D8-05C449A83DA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xmlns="" id="{8A62AEDA-6DC9-4E01-80E8-7F24ED14DFE0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xmlns="" id="{3ACB36AF-A3EE-4F4F-8DEB-A193C77DDAF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xmlns="" id="{73615100-8FCD-46B7-81CB-E58003482D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xmlns="" id="{995ACC21-B15F-4BC5-B0BC-73FA3768928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xmlns="" id="{39185F10-6AB6-493B-9446-820FDC4024E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xmlns="" id="{A4C6ED8F-37C4-4071-979D-3B91376D9E3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xmlns="" id="{59648C19-DA78-415E-91B1-A38683B40C8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xmlns="" id="{1BE40BB1-4B0C-4C2F-AFDC-3D01CAB760B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xmlns="" id="{B19DAA33-64DD-4674-B485-51563E7BC1B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xmlns="" id="{55AC92E2-B476-4495-9423-2799447A269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xmlns="" id="{391275DD-1B78-47EA-9C6C-87EEB50BCD28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xmlns="" id="{0B1A63AD-B5D9-4F7A-812C-17C57F21AA7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xmlns="" id="{56AB0646-A29F-41E2-9634-E958B7C066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xmlns="" id="{AC4A31F2-C0C0-46C5-B717-3D1DC5421AD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xmlns="" id="{9132C0DD-2860-4310-9245-F5E9F5670249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xmlns="" id="{F5B9E1F8-A048-4F36-9FE8-29849B1054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xmlns="" id="{0F8DE1A6-2736-4BD6-B3FC-33D771F793C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xmlns="" id="{B2917184-9710-43A7-AE88-1169F6B21E9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xmlns="" id="{32CFBB0B-6D61-4823-A15D-3B14FC295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xmlns="" id="{B16D0FB1-2F58-4356-9C36-69C303AA86F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xmlns="" id="{800D8514-7C53-4FDE-8CDD-5A8AA2CDED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xmlns="" id="{721F4831-68FD-43EC-968D-B6DA4E03F0C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xmlns="" id="{59558E88-C17C-4EC3-BEDE-87566B8A19B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xmlns="" id="{78270A4E-834D-4DAC-8663-55129B47BD29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xmlns="" id="{76AEA5E1-4248-417E-95BD-E08CF651DE29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xmlns="" id="{873D7E7D-8384-473A-9DA0-090C2CECAE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xmlns="" id="{BC6247AA-E511-441B-9EE0-D525F0189D0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xmlns="" id="{D54203A3-F742-4329-9C57-891F8ADBEF5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xmlns="" id="{09216763-83B4-462A-BC1B-292E9762D0B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xmlns="" id="{BB92CFF5-AFE1-4CF2-B6CC-547EBF57B8B6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xmlns="" id="{631B43F2-3375-4975-AACB-70F45B2073A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xmlns="" id="{0457C95C-A532-483D-B7C5-387F94B50A8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xmlns="" id="{BF491A58-0D06-4732-BD0B-ED3005A44D40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xmlns="" id="{7983160E-11F8-4573-A55C-A030B3B0CA4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xmlns="" id="{4CDF1EB7-8F88-454E-B2C2-78343E8692D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xmlns="" id="{696D809A-0817-48C0-AE07-4B55A318827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57" name="Rectangle 45">
            <a:extLst>
              <a:ext uri="{FF2B5EF4-FFF2-40B4-BE49-F238E27FC236}">
                <a16:creationId xmlns:a16="http://schemas.microsoft.com/office/drawing/2014/main" xmlns="" id="{F692AF50-A135-45F7-9B36-DD4417DEE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xmlns="" id="{44251EB2-F9D7-450C-B258-753EB2FDC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8959" name="Rectangle 47">
            <a:extLst>
              <a:ext uri="{FF2B5EF4-FFF2-40B4-BE49-F238E27FC236}">
                <a16:creationId xmlns:a16="http://schemas.microsoft.com/office/drawing/2014/main" xmlns="" id="{14F5E805-7E6A-452B-ABBE-16703EBA54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960" name="Rectangle 48">
            <a:extLst>
              <a:ext uri="{FF2B5EF4-FFF2-40B4-BE49-F238E27FC236}">
                <a16:creationId xmlns:a16="http://schemas.microsoft.com/office/drawing/2014/main" xmlns="" id="{390DD36F-1ED7-42C7-966B-B446415BFF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961" name="Rectangle 49">
            <a:extLst>
              <a:ext uri="{FF2B5EF4-FFF2-40B4-BE49-F238E27FC236}">
                <a16:creationId xmlns:a16="http://schemas.microsoft.com/office/drawing/2014/main" xmlns="" id="{B188FDC2-5B63-4190-8D75-6A78FA6251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9623E99-02E9-4E9F-B48A-CBFE6A3B10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xmlns="" id="{E8C25861-19E4-4B2B-8F17-3EA62C5F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Рисунок 1">
            <a:extLst>
              <a:ext uri="{FF2B5EF4-FFF2-40B4-BE49-F238E27FC236}">
                <a16:creationId xmlns:a16="http://schemas.microsoft.com/office/drawing/2014/main" xmlns="" id="{44A046A0-5C76-440D-A931-B48D51B9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24" t="33200" r="9856" b="9106"/>
          <a:stretch>
            <a:fillRect/>
          </a:stretch>
        </p:blipFill>
        <p:spPr bwMode="auto">
          <a:xfrm>
            <a:off x="4284663" y="404813"/>
            <a:ext cx="446405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14">
            <a:extLst>
              <a:ext uri="{FF2B5EF4-FFF2-40B4-BE49-F238E27FC236}">
                <a16:creationId xmlns:a16="http://schemas.microsoft.com/office/drawing/2014/main" xmlns="" id="{255A282B-1AA4-4628-A820-5BC515CF6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260350"/>
            <a:ext cx="871378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15">
            <a:extLst>
              <a:ext uri="{FF2B5EF4-FFF2-40B4-BE49-F238E27FC236}">
                <a16:creationId xmlns:a16="http://schemas.microsoft.com/office/drawing/2014/main" xmlns="" id="{E698D961-9C5F-4762-95D0-5439A1033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3175" y="260350"/>
            <a:ext cx="0" cy="64087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xmlns="" id="{911BFF7E-6AFE-49BB-9C98-B1B05A44EF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33825"/>
            <a:ext cx="8027988" cy="22320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6600" b="1" dirty="0" smtClean="0"/>
              <a:t>Естественное </a:t>
            </a:r>
            <a:r>
              <a:rPr lang="en-US" altLang="ru-RU" sz="6600" b="1" dirty="0" smtClean="0"/>
              <a:t/>
            </a:r>
            <a:br>
              <a:rPr lang="en-US" altLang="ru-RU" sz="6600" b="1" dirty="0" smtClean="0"/>
            </a:br>
            <a:r>
              <a:rPr lang="ru-RU" altLang="ru-RU" sz="6600" b="1" dirty="0" smtClean="0"/>
              <a:t>вскармливание</a:t>
            </a:r>
            <a:endParaRPr lang="ru-RU" altLang="ru-RU" sz="6600" b="1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11BFF7E-6AFE-49BB-9C98-B1B05A44E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0" y="1214422"/>
            <a:ext cx="400052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Зелянина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Елена Викторовна,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кабинет здорового ребенка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ГБУЗ АО «АГДКП»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68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68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6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6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>
            <a:extLst>
              <a:ext uri="{FF2B5EF4-FFF2-40B4-BE49-F238E27FC236}">
                <a16:creationId xmlns:a16="http://schemas.microsoft.com/office/drawing/2014/main" xmlns="" id="{7DBE7A97-3087-4EA6-8800-D07FCF209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dirty="0">
                <a:latin typeface="+mn-lt"/>
                <a:ea typeface="Gungsuh" pitchFamily="18" charset="-127"/>
                <a:cs typeface="Times New Roman" panose="02020603050405020304" pitchFamily="18" charset="0"/>
              </a:rPr>
              <a:t>Преимущества грудного вскармливания</a:t>
            </a:r>
          </a:p>
        </p:txBody>
      </p:sp>
      <p:sp>
        <p:nvSpPr>
          <p:cNvPr id="12291" name="Rectangle 9">
            <a:extLst>
              <a:ext uri="{FF2B5EF4-FFF2-40B4-BE49-F238E27FC236}">
                <a16:creationId xmlns:a16="http://schemas.microsoft.com/office/drawing/2014/main" xmlns="" id="{7B6F1B45-2ABA-4588-854F-13512754D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913" y="1933575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/>
              <a:t>Грудное вскармливание сближает Вас с малышом и дарит Вам драгоценные минуты днём и ночью, когда Вы можете лучше узнать друг друга. </a:t>
            </a:r>
            <a:endParaRPr lang="en-US" altLang="ru-RU" sz="2800"/>
          </a:p>
          <a:p>
            <a:pPr eaLnBrk="1" hangingPunct="1">
              <a:lnSpc>
                <a:spcPct val="90000"/>
              </a:lnSpc>
            </a:pPr>
            <a:endParaRPr lang="en-US" altLang="ru-RU" sz="2800"/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Ваше грудное молоко специально создано Природой именно для Вашего ребёнка. Оно содержит всё необходимое для его здорового</a:t>
            </a:r>
            <a:endParaRPr lang="en-US" altLang="ru-RU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 sz="2800"/>
              <a:t> </a:t>
            </a:r>
            <a:r>
              <a:rPr lang="ru-RU" altLang="ru-RU" sz="2800"/>
              <a:t> роста в первые месяцы жизни.</a:t>
            </a:r>
            <a:r>
              <a:rPr lang="ru-RU" altLang="ru-RU" b="1"/>
              <a:t>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xmlns="" id="{6932EE1B-386A-46B9-BD80-3F5D07812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/>
              <a:t>Преимущества для здоровья мам: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D90ECFE9-E90C-40BD-AF86-9E3D153F6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475" y="1989138"/>
            <a:ext cx="8435975" cy="5256212"/>
          </a:xfrm>
        </p:spPr>
        <p:txBody>
          <a:bodyPr/>
          <a:lstStyle/>
          <a:p>
            <a:pPr eaLnBrk="1" hangingPunct="1"/>
            <a:r>
              <a:rPr lang="ru-RU" altLang="ru-RU" sz="2800"/>
              <a:t>Успешное восстановление после родов</a:t>
            </a:r>
          </a:p>
          <a:p>
            <a:pPr eaLnBrk="1" hangingPunct="1"/>
            <a:r>
              <a:rPr lang="ru-RU" altLang="ru-RU" sz="2800"/>
              <a:t>Профилактика рака груди. </a:t>
            </a:r>
          </a:p>
          <a:p>
            <a:pPr eaLnBrk="1" hangingPunct="1"/>
            <a:r>
              <a:rPr lang="ru-RU" altLang="ru-RU" sz="2800"/>
              <a:t>При оптимальном питании</a:t>
            </a:r>
            <a:r>
              <a:rPr lang="en-US" altLang="ru-RU" sz="2800"/>
              <a:t> </a:t>
            </a:r>
            <a:r>
              <a:rPr lang="ru-RU" altLang="ru-RU" sz="2800"/>
              <a:t>кальций усваивается лучше. </a:t>
            </a:r>
          </a:p>
          <a:p>
            <a:pPr eaLnBrk="1" hangingPunct="1"/>
            <a:r>
              <a:rPr lang="ru-RU" altLang="ru-RU" sz="2800"/>
              <a:t>Профилактика депрессии </a:t>
            </a:r>
          </a:p>
          <a:p>
            <a:pPr eaLnBrk="1" hangingPunct="1"/>
            <a:r>
              <a:rPr lang="ru-RU" altLang="ru-RU" sz="2800"/>
              <a:t>Укрепление иммунитета</a:t>
            </a:r>
          </a:p>
          <a:p>
            <a:pPr eaLnBrk="1" hangingPunct="1"/>
            <a:r>
              <a:rPr lang="ru-RU" altLang="ru-RU" sz="2800"/>
              <a:t>Повышенная стрессоустойчивость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6">
            <a:extLst>
              <a:ext uri="{FF2B5EF4-FFF2-40B4-BE49-F238E27FC236}">
                <a16:creationId xmlns:a16="http://schemas.microsoft.com/office/drawing/2014/main" xmlns="" id="{5AD9C2C8-EA65-45D5-8EA6-9F7829BB0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098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xmlns="" id="{419DF620-CF93-4DCA-86F0-8EAFCE6DA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734050"/>
            <a:ext cx="8243888" cy="13144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ru-RU" sz="4800" b="1" dirty="0"/>
              <a:t/>
            </a:r>
            <a:br>
              <a:rPr lang="en-US" altLang="ru-RU" sz="4800" b="1" dirty="0"/>
            </a:br>
            <a:r>
              <a:rPr lang="ru-RU" altLang="ru-RU" sz="6000" b="1" dirty="0">
                <a:latin typeface="Arial" panose="020B0604020202020204" pitchFamily="34" charset="0"/>
                <a:ea typeface="Arial Unicode MS" pitchFamily="34" charset="-128"/>
              </a:rPr>
              <a:t>Основные </a:t>
            </a:r>
            <a:r>
              <a:rPr lang="en-US" altLang="ru-RU" sz="6000" b="1" dirty="0">
                <a:latin typeface="Arial" panose="020B0604020202020204" pitchFamily="34" charset="0"/>
                <a:ea typeface="Arial Unicode MS" pitchFamily="34" charset="-128"/>
              </a:rPr>
              <a:t/>
            </a:r>
            <a:br>
              <a:rPr lang="en-US" altLang="ru-RU" sz="6000" b="1" dirty="0">
                <a:latin typeface="Arial" panose="020B0604020202020204" pitchFamily="34" charset="0"/>
                <a:ea typeface="Arial Unicode MS" pitchFamily="34" charset="-128"/>
              </a:rPr>
            </a:br>
            <a:r>
              <a:rPr lang="ru-RU" altLang="ru-RU" sz="6000" b="1" dirty="0">
                <a:latin typeface="Arial" panose="020B0604020202020204" pitchFamily="34" charset="0"/>
                <a:ea typeface="Arial Unicode MS" pitchFamily="34" charset="-128"/>
              </a:rPr>
              <a:t>правила </a:t>
            </a:r>
            <a:r>
              <a:rPr lang="en-US" altLang="ru-RU" sz="6000" b="1" dirty="0">
                <a:latin typeface="Arial" panose="020B0604020202020204" pitchFamily="34" charset="0"/>
                <a:ea typeface="Arial Unicode MS" pitchFamily="34" charset="-128"/>
              </a:rPr>
              <a:t/>
            </a:r>
            <a:br>
              <a:rPr lang="en-US" altLang="ru-RU" sz="6000" b="1" dirty="0">
                <a:latin typeface="Arial" panose="020B0604020202020204" pitchFamily="34" charset="0"/>
                <a:ea typeface="Arial Unicode MS" pitchFamily="34" charset="-128"/>
              </a:rPr>
            </a:br>
            <a:r>
              <a:rPr lang="ru-RU" altLang="ru-RU" sz="6000" b="1" dirty="0">
                <a:latin typeface="Arial" panose="020B0604020202020204" pitchFamily="34" charset="0"/>
                <a:ea typeface="Arial Unicode MS" pitchFamily="34" charset="-128"/>
              </a:rPr>
              <a:t>грудного </a:t>
            </a:r>
            <a:r>
              <a:rPr lang="en-US" altLang="ru-RU" sz="6000" b="1" dirty="0">
                <a:latin typeface="Arial" panose="020B0604020202020204" pitchFamily="34" charset="0"/>
                <a:ea typeface="Arial Unicode MS" pitchFamily="34" charset="-128"/>
              </a:rPr>
              <a:t/>
            </a:r>
            <a:br>
              <a:rPr lang="en-US" altLang="ru-RU" sz="6000" b="1" dirty="0">
                <a:latin typeface="Arial" panose="020B0604020202020204" pitchFamily="34" charset="0"/>
                <a:ea typeface="Arial Unicode MS" pitchFamily="34" charset="-128"/>
              </a:rPr>
            </a:br>
            <a:r>
              <a:rPr lang="ru-RU" altLang="ru-RU" sz="6000" b="1" dirty="0">
                <a:latin typeface="Arial" panose="020B0604020202020204" pitchFamily="34" charset="0"/>
                <a:ea typeface="Arial Unicode MS" pitchFamily="34" charset="-128"/>
              </a:rPr>
              <a:t>вскармливания</a:t>
            </a:r>
            <a:r>
              <a:rPr lang="ru-RU" altLang="ru-RU" b="1" dirty="0">
                <a:latin typeface="Arial" panose="020B0604020202020204" pitchFamily="34" charset="0"/>
                <a:ea typeface="Arial Unicode MS" pitchFamily="34" charset="-128"/>
              </a:rPr>
              <a:t/>
            </a:r>
            <a:br>
              <a:rPr lang="ru-RU" altLang="ru-RU" b="1" dirty="0">
                <a:latin typeface="Arial" panose="020B0604020202020204" pitchFamily="34" charset="0"/>
                <a:ea typeface="Arial Unicode MS" pitchFamily="34" charset="-128"/>
              </a:rPr>
            </a:br>
            <a:endParaRPr lang="ru-RU" altLang="ru-RU" b="1" dirty="0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4340" name="Line 9">
            <a:extLst>
              <a:ext uri="{FF2B5EF4-FFF2-40B4-BE49-F238E27FC236}">
                <a16:creationId xmlns:a16="http://schemas.microsoft.com/office/drawing/2014/main" xmlns="" id="{F5F7B664-9230-42A1-9FE2-9653C0C07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260350"/>
            <a:ext cx="8569325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11">
            <a:extLst>
              <a:ext uri="{FF2B5EF4-FFF2-40B4-BE49-F238E27FC236}">
                <a16:creationId xmlns:a16="http://schemas.microsoft.com/office/drawing/2014/main" xmlns="" id="{CC9CB2CF-F180-46A2-8C82-3ED2BC5E8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3175" y="260350"/>
            <a:ext cx="0" cy="65976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2" name="Рисунок 7">
            <a:extLst>
              <a:ext uri="{FF2B5EF4-FFF2-40B4-BE49-F238E27FC236}">
                <a16:creationId xmlns:a16="http://schemas.microsoft.com/office/drawing/2014/main" xmlns="" id="{5818FCAA-CD40-42BE-8ED7-9B97F8C9F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48" t="22336" r="22308" b="44615"/>
          <a:stretch>
            <a:fillRect/>
          </a:stretch>
        </p:blipFill>
        <p:spPr bwMode="auto">
          <a:xfrm>
            <a:off x="4889500" y="520700"/>
            <a:ext cx="375443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xmlns="" id="{1E73EA07-FF76-485E-A68F-B63480916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/>
              <a:t>Основные правила грудного вскармливания</a:t>
            </a:r>
            <a:br>
              <a:rPr lang="ru-RU" altLang="ru-RU" sz="4000" b="1" dirty="0"/>
            </a:br>
            <a:endParaRPr lang="ru-RU" altLang="ru-RU" sz="4000" b="1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F1CD7960-3FA1-4816-AA25-DE914A494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863725"/>
            <a:ext cx="8229600" cy="5257800"/>
          </a:xfrm>
        </p:spPr>
        <p:txBody>
          <a:bodyPr/>
          <a:lstStyle/>
          <a:p>
            <a:pPr eaLnBrk="1" hangingPunct="1"/>
            <a:r>
              <a:rPr lang="ru-RU" altLang="ru-RU" sz="2800"/>
              <a:t>Прикладывание ребенка к груди в течение 1 часа после рождения</a:t>
            </a:r>
          </a:p>
          <a:p>
            <a:pPr eaLnBrk="1" hangingPunct="1"/>
            <a:r>
              <a:rPr lang="ru-RU" altLang="ru-RU" sz="2800"/>
              <a:t>Исключение альтернативного кормления до прикладывания к груди</a:t>
            </a:r>
          </a:p>
          <a:p>
            <a:pPr eaLnBrk="1" hangingPunct="1"/>
            <a:r>
              <a:rPr lang="ru-RU" altLang="ru-RU" sz="2800"/>
              <a:t>Правильное прикладывание к груди</a:t>
            </a:r>
          </a:p>
          <a:p>
            <a:pPr eaLnBrk="1" hangingPunct="1"/>
            <a:r>
              <a:rPr lang="ru-RU" altLang="ru-RU" sz="2800"/>
              <a:t>Правильное положение ребенка у груди </a:t>
            </a:r>
          </a:p>
          <a:p>
            <a:pPr eaLnBrk="1" hangingPunct="1"/>
            <a:r>
              <a:rPr lang="ru-RU" altLang="ru-RU" sz="2800"/>
              <a:t>Кормление по требованию</a:t>
            </a:r>
          </a:p>
          <a:p>
            <a:pPr eaLnBrk="1" hangingPunct="1"/>
            <a:r>
              <a:rPr lang="ru-RU" altLang="ru-RU" sz="2800"/>
              <a:t>Продолжительность кормления </a:t>
            </a:r>
          </a:p>
          <a:p>
            <a:pPr eaLnBrk="1" hangingPunct="1"/>
            <a:r>
              <a:rPr lang="ru-RU" altLang="ru-RU" sz="2800"/>
              <a:t>Ночные кормления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CA0A7D19-A3B1-4922-A5DB-44C3BAC1A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/>
              <a:t>Основные правила грудного вскармливания</a:t>
            </a:r>
            <a:br>
              <a:rPr lang="ru-RU" altLang="ru-RU" sz="4000" b="1" dirty="0"/>
            </a:br>
            <a:endParaRPr lang="ru-RU" altLang="ru-RU" sz="4000" b="1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08D0EDCD-D5BC-410C-A1A2-C5BE843E4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90713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/>
              <a:t>Не следует перекладывать ребенка ко второй груди раньше, чем он высосет первую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Отсутствие допаивания и введения любых инородных жидкостей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Исключение докармливания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Исключение мытья сосков перед кормлением и после него</a:t>
            </a:r>
            <a:endParaRPr lang="en-US" altLang="ru-RU" sz="2800"/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 Полный отказ от сосок, пустышек и бутылочного кормления </a:t>
            </a:r>
          </a:p>
          <a:p>
            <a:pPr eaLnBrk="1" hangingPunct="1">
              <a:lnSpc>
                <a:spcPct val="90000"/>
              </a:lnSpc>
            </a:pPr>
            <a:endParaRPr lang="ru-RU" alt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xmlns="" id="{F8AA1BE1-982C-4ED8-9725-234242C4D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dirty="0"/>
              <a:t> </a:t>
            </a:r>
            <a:r>
              <a:rPr lang="ru-RU" altLang="ru-RU" sz="4000" b="1" dirty="0"/>
              <a:t>Доводы против пустышек: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56842832-0DB2-436E-9991-FFAA60D33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456112"/>
          </a:xfrm>
        </p:spPr>
        <p:txBody>
          <a:bodyPr/>
          <a:lstStyle/>
          <a:p>
            <a:pPr marL="609600" indent="-609600" eaLnBrk="1" hangingPunct="1"/>
            <a:r>
              <a:rPr lang="ru-RU" altLang="ru-RU" sz="2800"/>
              <a:t>Путаница сосков </a:t>
            </a:r>
          </a:p>
          <a:p>
            <a:pPr marL="609600" indent="-609600" eaLnBrk="1" hangingPunct="1"/>
            <a:r>
              <a:rPr lang="ru-RU" altLang="ru-RU" sz="2800"/>
              <a:t>Любая соска есть источник инфекции</a:t>
            </a:r>
          </a:p>
          <a:p>
            <a:pPr marL="609600" indent="-609600" eaLnBrk="1" hangingPunct="1"/>
            <a:r>
              <a:rPr lang="ru-RU" altLang="ru-RU" sz="2800"/>
              <a:t>Соски изготавливаются из чужеродного для ребенка материала – не тот вкус, не тот запах и не забудет ли он маму?</a:t>
            </a:r>
          </a:p>
          <a:p>
            <a:pPr marL="609600" indent="-609600" eaLnBrk="1" hangingPunct="1"/>
            <a:r>
              <a:rPr lang="ru-RU" altLang="ru-RU" sz="2800"/>
              <a:t>У ребенка сосущего пустышку, изменяется прикус </a:t>
            </a:r>
          </a:p>
          <a:p>
            <a:pPr marL="609600" indent="-609600" eaLnBrk="1" hangingPunct="1"/>
            <a:r>
              <a:rPr lang="ru-RU" altLang="ru-RU" sz="2800"/>
              <a:t>В будущем могут сформироваться вредные привычки </a:t>
            </a:r>
          </a:p>
          <a:p>
            <a:pPr marL="609600" indent="-609600" eaLnBrk="1" hangingPunct="1"/>
            <a:endParaRPr lang="ru-RU" altLang="ru-RU" sz="2800" b="1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2A983C74-CB2E-4DEB-8F7E-E5E668450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/>
              <a:t>Правильное положение тела во время кормления</a:t>
            </a:r>
            <a:r>
              <a:rPr lang="ru-RU" altLang="ru-RU" sz="4000" dirty="0"/>
              <a:t> </a:t>
            </a:r>
          </a:p>
        </p:txBody>
      </p:sp>
      <p:pic>
        <p:nvPicPr>
          <p:cNvPr id="18435" name="Picture 3" descr="b_feed_guide4">
            <a:extLst>
              <a:ext uri="{FF2B5EF4-FFF2-40B4-BE49-F238E27FC236}">
                <a16:creationId xmlns:a16="http://schemas.microsoft.com/office/drawing/2014/main" xmlns="" id="{ADD15CF0-CFE1-47EB-B96F-EE62E3795CF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00338" y="2565400"/>
            <a:ext cx="3282950" cy="4125913"/>
          </a:xfr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1A2C3A24-B44B-4E20-B26C-6272F81B1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/>
              <a:t>Правильное положение тела во время кормления</a:t>
            </a:r>
          </a:p>
        </p:txBody>
      </p:sp>
      <p:pic>
        <p:nvPicPr>
          <p:cNvPr id="19459" name="Picture 3" descr="b_feed_guide5">
            <a:extLst>
              <a:ext uri="{FF2B5EF4-FFF2-40B4-BE49-F238E27FC236}">
                <a16:creationId xmlns:a16="http://schemas.microsoft.com/office/drawing/2014/main" xmlns="" id="{585CCAC9-8244-442B-986F-7CEF8BDFCD1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51050" y="2565400"/>
            <a:ext cx="5186363" cy="3184525"/>
          </a:xfr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1AE9D3E5-6D58-492B-BEF7-35B0B6DFD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dirty="0"/>
              <a:t>Правильное положение малыша</a:t>
            </a:r>
            <a:r>
              <a:rPr lang="ru-RU" altLang="ru-RU" sz="4000" dirty="0"/>
              <a:t> </a:t>
            </a:r>
          </a:p>
        </p:txBody>
      </p:sp>
      <p:pic>
        <p:nvPicPr>
          <p:cNvPr id="20483" name="Picture 3" descr="b_feed_guide6">
            <a:extLst>
              <a:ext uri="{FF2B5EF4-FFF2-40B4-BE49-F238E27FC236}">
                <a16:creationId xmlns:a16="http://schemas.microsoft.com/office/drawing/2014/main" xmlns="" id="{80A0E04C-27A7-43B5-A63B-90811A7ECE0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71775" y="2276475"/>
            <a:ext cx="3621088" cy="3621088"/>
          </a:xfr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FF607F24-53EF-4A1C-9076-984D0D70D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dirty="0"/>
              <a:t>Начало кормления</a:t>
            </a:r>
          </a:p>
        </p:txBody>
      </p:sp>
      <p:pic>
        <p:nvPicPr>
          <p:cNvPr id="21507" name="Picture 3" descr="b_feed_guide7">
            <a:extLst>
              <a:ext uri="{FF2B5EF4-FFF2-40B4-BE49-F238E27FC236}">
                <a16:creationId xmlns:a16="http://schemas.microsoft.com/office/drawing/2014/main" xmlns="" id="{01C5FD8D-886E-424A-96D2-0286D771877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76600" y="2060575"/>
            <a:ext cx="2508250" cy="4070350"/>
          </a:xfr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>
            <a:extLst>
              <a:ext uri="{FF2B5EF4-FFF2-40B4-BE49-F238E27FC236}">
                <a16:creationId xmlns:a16="http://schemas.microsoft.com/office/drawing/2014/main" xmlns="" id="{2F237E6C-320B-4B26-954C-97A273088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28" t="21198" r="38718" b="55328"/>
          <a:stretch>
            <a:fillRect/>
          </a:stretch>
        </p:blipFill>
        <p:spPr bwMode="auto">
          <a:xfrm>
            <a:off x="539750" y="549275"/>
            <a:ext cx="79930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">
            <a:extLst>
              <a:ext uri="{FF2B5EF4-FFF2-40B4-BE49-F238E27FC236}">
                <a16:creationId xmlns:a16="http://schemas.microsoft.com/office/drawing/2014/main" xmlns="" id="{6C94C8D5-8610-46C6-8B67-1D19D32A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9" t="36923" r="38589" b="43475"/>
          <a:stretch>
            <a:fillRect/>
          </a:stretch>
        </p:blipFill>
        <p:spPr bwMode="auto">
          <a:xfrm>
            <a:off x="611188" y="4508500"/>
            <a:ext cx="7416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BB8F9997-1F4D-4B09-A42B-5442FCE5F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dirty="0"/>
              <a:t>Начало кормления</a:t>
            </a:r>
          </a:p>
        </p:txBody>
      </p:sp>
      <p:pic>
        <p:nvPicPr>
          <p:cNvPr id="22531" name="Picture 3" descr="b_feed_guide9">
            <a:extLst>
              <a:ext uri="{FF2B5EF4-FFF2-40B4-BE49-F238E27FC236}">
                <a16:creationId xmlns:a16="http://schemas.microsoft.com/office/drawing/2014/main" xmlns="" id="{324ED367-6DAC-4AF3-9ED6-1CE49C2F3BA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00338" y="2420938"/>
            <a:ext cx="3660775" cy="3036887"/>
          </a:xfr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xmlns="" id="{E5CAB145-A2BA-41DF-8DDD-97E04169A6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/>
              <a:t>Удобные положения во время кормления:</a:t>
            </a:r>
          </a:p>
        </p:txBody>
      </p:sp>
      <p:pic>
        <p:nvPicPr>
          <p:cNvPr id="23555" name="Picture 4" descr="1_1">
            <a:extLst>
              <a:ext uri="{FF2B5EF4-FFF2-40B4-BE49-F238E27FC236}">
                <a16:creationId xmlns:a16="http://schemas.microsoft.com/office/drawing/2014/main" xmlns="" id="{8E85F2A5-966E-4C7C-94F3-180DAB037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3344862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1_2">
            <a:extLst>
              <a:ext uri="{FF2B5EF4-FFF2-40B4-BE49-F238E27FC236}">
                <a16:creationId xmlns:a16="http://schemas.microsoft.com/office/drawing/2014/main" xmlns="" id="{3366209F-FF9C-4048-B142-DA549590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35597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7D130F03-A79F-4D6E-8250-A876E03364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/>
              <a:t>Удобные положения во время кормления:</a:t>
            </a:r>
          </a:p>
        </p:txBody>
      </p:sp>
      <p:pic>
        <p:nvPicPr>
          <p:cNvPr id="24579" name="Picture 4" descr="1_3">
            <a:extLst>
              <a:ext uri="{FF2B5EF4-FFF2-40B4-BE49-F238E27FC236}">
                <a16:creationId xmlns:a16="http://schemas.microsoft.com/office/drawing/2014/main" xmlns="" id="{781E774B-79B7-4F54-B1EB-AC4A14E2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1686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1_4">
            <a:extLst>
              <a:ext uri="{FF2B5EF4-FFF2-40B4-BE49-F238E27FC236}">
                <a16:creationId xmlns:a16="http://schemas.microsoft.com/office/drawing/2014/main" xmlns="" id="{BE721FD5-CA9E-43E8-8E35-F445DB73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068638"/>
            <a:ext cx="50768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xmlns="" id="{2DC56432-CB1D-4E3F-936E-8AEC54A084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/>
              <a:t>Удобные положения во время кормления:</a:t>
            </a:r>
          </a:p>
        </p:txBody>
      </p:sp>
      <p:pic>
        <p:nvPicPr>
          <p:cNvPr id="25603" name="Picture 4" descr="1_5">
            <a:extLst>
              <a:ext uri="{FF2B5EF4-FFF2-40B4-BE49-F238E27FC236}">
                <a16:creationId xmlns:a16="http://schemas.microsoft.com/office/drawing/2014/main" xmlns="" id="{14FAA729-2BCB-4FF6-8C57-5C35CE165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2291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1_6">
            <a:extLst>
              <a:ext uri="{FF2B5EF4-FFF2-40B4-BE49-F238E27FC236}">
                <a16:creationId xmlns:a16="http://schemas.microsoft.com/office/drawing/2014/main" xmlns="" id="{793AA9CF-DE91-46E8-8C9F-FD7391CD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22910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xmlns="" id="{51B5930F-2B69-4F9D-9EE7-F2BE4D9CDF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/>
              <a:t>Удобные положения во время кормления:</a:t>
            </a:r>
          </a:p>
        </p:txBody>
      </p:sp>
      <p:pic>
        <p:nvPicPr>
          <p:cNvPr id="26627" name="Picture 4" descr="1_7">
            <a:extLst>
              <a:ext uri="{FF2B5EF4-FFF2-40B4-BE49-F238E27FC236}">
                <a16:creationId xmlns:a16="http://schemas.microsoft.com/office/drawing/2014/main" xmlns="" id="{B939E1F8-694E-4D04-9D74-BAE2DE0DD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229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1_8">
            <a:extLst>
              <a:ext uri="{FF2B5EF4-FFF2-40B4-BE49-F238E27FC236}">
                <a16:creationId xmlns:a16="http://schemas.microsoft.com/office/drawing/2014/main" xmlns="" id="{F1B5326D-BAC3-4169-ADEC-8493D83C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22910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>
            <a:extLst>
              <a:ext uri="{FF2B5EF4-FFF2-40B4-BE49-F238E27FC236}">
                <a16:creationId xmlns:a16="http://schemas.microsoft.com/office/drawing/2014/main" xmlns="" id="{45AFECD9-0FE8-4C52-B870-72A8C89B7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0" y="635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xmlns="" id="{E385CFE7-AE16-408A-9CB5-40F6C076A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157788"/>
            <a:ext cx="8243887" cy="13144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ru-RU" sz="4000" b="1"/>
              <a:t/>
            </a:r>
            <a:br>
              <a:rPr lang="en-US" altLang="ru-RU" sz="4000" b="1"/>
            </a:br>
            <a:r>
              <a:rPr lang="ru-RU" altLang="ru-RU" sz="6600" b="1"/>
              <a:t>Питание</a:t>
            </a:r>
            <a:br>
              <a:rPr lang="ru-RU" altLang="ru-RU" sz="6600" b="1"/>
            </a:br>
            <a:r>
              <a:rPr lang="ru-RU" altLang="ru-RU" sz="6600" b="1"/>
              <a:t>кормящей </a:t>
            </a:r>
            <a:br>
              <a:rPr lang="ru-RU" altLang="ru-RU" sz="6600" b="1"/>
            </a:br>
            <a:r>
              <a:rPr lang="ru-RU" altLang="ru-RU" sz="6600" b="1"/>
              <a:t>матери</a:t>
            </a:r>
            <a:endParaRPr lang="ru-RU" altLang="ru-RU" sz="6000" b="1">
              <a:latin typeface="Arial" panose="020B0604020202020204" pitchFamily="34" charset="0"/>
            </a:endParaRPr>
          </a:p>
        </p:txBody>
      </p:sp>
      <p:sp>
        <p:nvSpPr>
          <p:cNvPr id="27652" name="Line 7">
            <a:extLst>
              <a:ext uri="{FF2B5EF4-FFF2-40B4-BE49-F238E27FC236}">
                <a16:creationId xmlns:a16="http://schemas.microsoft.com/office/drawing/2014/main" xmlns="" id="{BC4592A5-52D4-4872-92FD-AE0B8FD7F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188913"/>
            <a:ext cx="8713788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8">
            <a:extLst>
              <a:ext uri="{FF2B5EF4-FFF2-40B4-BE49-F238E27FC236}">
                <a16:creationId xmlns:a16="http://schemas.microsoft.com/office/drawing/2014/main" xmlns="" id="{E9DB9466-F18A-4084-8EF3-5C7491158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4613" y="188913"/>
            <a:ext cx="0" cy="64801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4" name="Рисунок 6">
            <a:extLst>
              <a:ext uri="{FF2B5EF4-FFF2-40B4-BE49-F238E27FC236}">
                <a16:creationId xmlns:a16="http://schemas.microsoft.com/office/drawing/2014/main" xmlns="" id="{0FF0475B-8D16-4582-BB19-5F2E85BDD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92" t="19829" r="22565" b="34587"/>
          <a:stretch>
            <a:fillRect/>
          </a:stretch>
        </p:blipFill>
        <p:spPr bwMode="auto">
          <a:xfrm>
            <a:off x="4932363" y="381000"/>
            <a:ext cx="38862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27E0F684-8181-4A2C-9A6B-24C88B3CA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/>
              <a:t>ПИТАНИЕ КОРМЯЩЕЙ МАТЕРИ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5399FF61-CBAC-42D7-B6BF-566A912C2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850" y="1628775"/>
            <a:ext cx="7643813" cy="5645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/>
              <a:t>Нужно знать: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/>
              <a:t>   Практически все, что ест мама, в том или ином виде присутствует в молоке.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/>
              <a:t> Следует избегать продуктов, которые могут ухудшить вкусовые качества молока (соленое, кислое, острое) и его запах (чеснок).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/>
              <a:t> Некоторые продукты, например, бобовые и белокочанная капуста, плохо действуют на кишечник ребенка, иногда вызывая понос. </a:t>
            </a:r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endParaRPr lang="ru-RU" altLang="ru-RU" sz="28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6CFFA28E-A75C-4A25-95CF-3867800CA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/>
              <a:t>ПИТАНИЕ КОРМЯЩЕЙ МАТЕРИ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1B1F630B-BB61-4EC6-A93F-002B0245D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500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/>
              <a:t>Чем выше жирность молока, тем больших усилий потребует его переваривание, тем тяжелее будет ребенку сосать, а матери сцеживать.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/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 Поэтому сознательно повышать жирность молока, поглощая в больших количествах жиры (сметана, свинина, масляные кремы и т.п.), не надо.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/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Растительные жиры (подсолнечное и кукурузное масло) предпочтительнее, в сравнении с животными. </a:t>
            </a:r>
            <a:br>
              <a:rPr lang="ru-RU" altLang="ru-RU" sz="2400"/>
            </a:br>
            <a:r>
              <a:rPr lang="ru-RU" altLang="ru-RU" sz="2400"/>
              <a:t/>
            </a:r>
            <a:br>
              <a:rPr lang="ru-RU" altLang="ru-RU" sz="2400"/>
            </a:br>
            <a:endParaRPr lang="ru-RU" altLang="ru-RU" sz="240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6573FC5B-DA6F-4529-B79D-9E0A9453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/>
              <a:t>ПИТАНИЕ КОРМЯЩЕЙ МАТЕРИ</a:t>
            </a:r>
          </a:p>
        </p:txBody>
      </p:sp>
      <p:pic>
        <p:nvPicPr>
          <p:cNvPr id="30723" name="Рисунок 2">
            <a:extLst>
              <a:ext uri="{FF2B5EF4-FFF2-40B4-BE49-F238E27FC236}">
                <a16:creationId xmlns:a16="http://schemas.microsoft.com/office/drawing/2014/main" xmlns="" id="{4C8305A7-F440-4675-8145-D5CC5E455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78225"/>
            <a:ext cx="314483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86A29495-6651-4AC9-9BA6-70158E9AC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913" y="1628775"/>
            <a:ext cx="8229600" cy="4926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/>
              <a:t>Нужны овощи и фрукты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/>
              <a:t>(не менее 500 г в сутки), </a:t>
            </a:r>
            <a:r>
              <a:rPr lang="ru-RU" altLang="ru-RU" sz="2400" dirty="0"/>
              <a:t>разнообразные и </a:t>
            </a:r>
            <a:r>
              <a:rPr lang="ru-RU" altLang="ru-RU" sz="2400" dirty="0" err="1"/>
              <a:t>желательно,в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свежем,а</a:t>
            </a:r>
            <a:r>
              <a:rPr lang="ru-RU" altLang="ru-RU" sz="2400" dirty="0"/>
              <a:t> не в консервированном виде.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dirty="0"/>
              <a:t>Всегда следите за реакциями ребенка.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/>
              <a:t>    Если сомневаетесь - можно съесть или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/>
              <a:t>    нельзя - съешьте немножко.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/>
              <a:t>   С ребенком все в порядке –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/>
              <a:t>   не появилась сыпь,</a:t>
            </a:r>
            <a:endParaRPr lang="en-US" altLang="ru-RU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/>
              <a:t> </a:t>
            </a:r>
            <a:r>
              <a:rPr lang="en-US" altLang="ru-RU" sz="2000" dirty="0"/>
              <a:t>  </a:t>
            </a:r>
            <a:r>
              <a:rPr lang="ru-RU" altLang="ru-RU" sz="2000" dirty="0"/>
              <a:t>не изменились сон и стул –</a:t>
            </a:r>
            <a:endParaRPr lang="en-US" altLang="ru-RU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/>
              <a:t> </a:t>
            </a:r>
            <a:r>
              <a:rPr lang="en-US" altLang="ru-RU" sz="2000" dirty="0"/>
              <a:t>  </a:t>
            </a:r>
            <a:r>
              <a:rPr lang="ru-RU" altLang="ru-RU" sz="2000" dirty="0"/>
              <a:t>кушайте на здоровье. 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dirty="0"/>
              <a:t/>
            </a:r>
            <a:br>
              <a:rPr lang="ru-RU" altLang="ru-RU" sz="2800" dirty="0"/>
            </a:br>
            <a:endParaRPr lang="ru-RU" altLang="ru-RU" sz="28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F100986A-628F-45FB-9F9F-894B155C1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/>
              <a:t>ПИТАНИЕ КОРМЯЩЕЙ МАТЕРИ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AD49B562-C41D-4118-9579-C295463DD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263" y="1844675"/>
            <a:ext cx="8229600" cy="4456113"/>
          </a:xfrm>
        </p:spPr>
        <p:txBody>
          <a:bodyPr/>
          <a:lstStyle/>
          <a:p>
            <a:pPr eaLnBrk="1" hangingPunct="1"/>
            <a:r>
              <a:rPr lang="ru-RU" altLang="ru-RU" sz="2800"/>
              <a:t>Вопрос о том, надо ли много пить кормящей матери, до настоящего времени остается спорным.</a:t>
            </a:r>
          </a:p>
          <a:p>
            <a:pPr eaLnBrk="1" hangingPunct="1"/>
            <a:endParaRPr lang="ru-RU" altLang="ru-RU" sz="2800"/>
          </a:p>
          <a:p>
            <a:pPr eaLnBrk="1" hangingPunct="1"/>
            <a:r>
              <a:rPr lang="ru-RU" altLang="ru-RU" sz="2800"/>
              <a:t>В конце концов, если молока хватает или оно остается, то Вы ничего </a:t>
            </a:r>
            <a:endParaRPr lang="en-US" altLang="ru-RU" sz="2800"/>
          </a:p>
          <a:p>
            <a:pPr eaLnBrk="1" hangingPunct="1">
              <a:buFontTx/>
              <a:buNone/>
            </a:pPr>
            <a:r>
              <a:rPr lang="en-US" altLang="ru-RU" sz="2800"/>
              <a:t>   </a:t>
            </a:r>
            <a:r>
              <a:rPr lang="ru-RU" altLang="ru-RU" sz="2800"/>
              <a:t>не должны пить специально,</a:t>
            </a:r>
            <a:endParaRPr lang="en-US" altLang="ru-RU" sz="2800"/>
          </a:p>
          <a:p>
            <a:pPr eaLnBrk="1" hangingPunct="1">
              <a:buFontTx/>
              <a:buNone/>
            </a:pPr>
            <a:r>
              <a:rPr lang="en-US" altLang="ru-RU" sz="2800"/>
              <a:t>   </a:t>
            </a:r>
            <a:r>
              <a:rPr lang="ru-RU" altLang="ru-RU" sz="2800"/>
              <a:t>против желания.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>
            <a:extLst>
              <a:ext uri="{FF2B5EF4-FFF2-40B4-BE49-F238E27FC236}">
                <a16:creationId xmlns:a16="http://schemas.microsoft.com/office/drawing/2014/main" xmlns="" id="{E92DF349-520D-4B76-9284-3ACDF3CBC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7" t="14359" r="41283" b="27293"/>
          <a:stretch>
            <a:fillRect/>
          </a:stretch>
        </p:blipFill>
        <p:spPr bwMode="auto">
          <a:xfrm>
            <a:off x="250825" y="404813"/>
            <a:ext cx="6192838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3">
            <a:extLst>
              <a:ext uri="{FF2B5EF4-FFF2-40B4-BE49-F238E27FC236}">
                <a16:creationId xmlns:a16="http://schemas.microsoft.com/office/drawing/2014/main" xmlns="" id="{2A0389A1-1939-4F77-B556-D6E9055D2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33" t="12535" r="22308" b="51909"/>
          <a:stretch>
            <a:fillRect/>
          </a:stretch>
        </p:blipFill>
        <p:spPr bwMode="auto">
          <a:xfrm>
            <a:off x="5940425" y="260350"/>
            <a:ext cx="28067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25EBDDC2-3D53-4654-9128-4B63692F9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/>
              <a:t>ПИТАНИЕ КОРМЯЩЕЙ МАТЕРИ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DF65ED6E-3227-4A73-9C17-A69CD29A2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/>
              <a:t>Оптимальные напитки:</a:t>
            </a:r>
            <a:r>
              <a:rPr lang="ru-RU" altLang="ru-RU" sz="2400"/>
              <a:t> </a:t>
            </a:r>
            <a:br>
              <a:rPr lang="ru-RU" altLang="ru-RU" sz="2400"/>
            </a:br>
            <a:r>
              <a:rPr lang="ru-RU" altLang="ru-RU" sz="2400"/>
              <a:t/>
            </a:r>
            <a:br>
              <a:rPr lang="ru-RU" altLang="ru-RU" sz="2400"/>
            </a:br>
            <a:r>
              <a:rPr lang="ru-RU" altLang="ru-RU" sz="2400"/>
              <a:t>- чай (зеленый лучше черного) с молоком, </a:t>
            </a:r>
            <a:br>
              <a:rPr lang="ru-RU" altLang="ru-RU" sz="2400"/>
            </a:br>
            <a:r>
              <a:rPr lang="ru-RU" altLang="ru-RU" sz="2400"/>
              <a:t/>
            </a:r>
            <a:br>
              <a:rPr lang="ru-RU" altLang="ru-RU" sz="2400"/>
            </a:br>
            <a:r>
              <a:rPr lang="ru-RU" altLang="ru-RU" sz="2400"/>
              <a:t>- компот из сухофруктов (курага, яблоки, изюм); </a:t>
            </a:r>
            <a:br>
              <a:rPr lang="ru-RU" altLang="ru-RU" sz="2400"/>
            </a:br>
            <a:r>
              <a:rPr lang="ru-RU" altLang="ru-RU" sz="2400"/>
              <a:t/>
            </a:r>
            <a:br>
              <a:rPr lang="ru-RU" altLang="ru-RU" sz="2400"/>
            </a:br>
            <a:r>
              <a:rPr lang="ru-RU" altLang="ru-RU" sz="2400"/>
              <a:t>- соки (яблочный, виноградный, морковный), но в меру; </a:t>
            </a:r>
            <a:br>
              <a:rPr lang="ru-RU" altLang="ru-RU" sz="2400"/>
            </a:br>
            <a:r>
              <a:rPr lang="ru-RU" altLang="ru-RU" sz="2400"/>
              <a:t/>
            </a:r>
            <a:br>
              <a:rPr lang="ru-RU" altLang="ru-RU" sz="2400"/>
            </a:br>
            <a:r>
              <a:rPr lang="ru-RU" altLang="ru-RU" sz="2400"/>
              <a:t>- коровье молоко и кисломолочные </a:t>
            </a:r>
            <a:endParaRPr lang="en-US" altLang="ru-RU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/>
              <a:t>      </a:t>
            </a:r>
            <a:r>
              <a:rPr lang="ru-RU" altLang="ru-RU" sz="2400"/>
              <a:t>продукты.</a:t>
            </a:r>
            <a:endParaRPr lang="en-US" altLang="ru-RU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/>
              <a:t>     </a:t>
            </a:r>
            <a:r>
              <a:rPr lang="ru-RU" altLang="ru-RU" sz="2400"/>
              <a:t> Молоко желательно кипяченое </a:t>
            </a:r>
            <a:endParaRPr lang="en-US" altLang="ru-RU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/>
              <a:t>      </a:t>
            </a:r>
            <a:r>
              <a:rPr lang="ru-RU" altLang="ru-RU" sz="2400"/>
              <a:t>или топленое. </a:t>
            </a:r>
            <a:br>
              <a:rPr lang="ru-RU" altLang="ru-RU" sz="2400"/>
            </a:br>
            <a:r>
              <a:rPr lang="ru-RU" altLang="ru-RU" sz="2400"/>
              <a:t/>
            </a:r>
            <a:br>
              <a:rPr lang="ru-RU" altLang="ru-RU" sz="2400"/>
            </a:b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ECB9DF35-CCC9-4C9C-8E86-5D494564D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600" dirty="0"/>
              <a:t>Перечень продуктов по степени аллергенного воздействия: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246AC8A1-4FAF-4F45-A78B-B3E6637C2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850" y="1557338"/>
            <a:ext cx="8734425" cy="4997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zh-CN" u="sng" dirty="0">
                <a:solidFill>
                  <a:srgbClr val="FF3300"/>
                </a:solidFill>
              </a:rPr>
              <a:t>Высокая степень развития аллергии :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2400" dirty="0"/>
              <a:t>Цельное молоко Яйца</a:t>
            </a:r>
            <a:br>
              <a:rPr lang="ru-RU" altLang="ru-RU" sz="2400" dirty="0"/>
            </a:br>
            <a:r>
              <a:rPr lang="ru-RU" altLang="ru-RU" sz="2400" dirty="0"/>
              <a:t>Рыба, морепродукты, икра.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2400" dirty="0"/>
              <a:t>Пшеница, рожь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2400" dirty="0"/>
              <a:t>Морковь, помидоры, сельдерей, болгарский перец, клубника, земляника, малина, цитрусовые, ананас, гранат, банан, киви, манго, хурма, дыня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2400" dirty="0"/>
              <a:t>Кофе, какао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2400" dirty="0"/>
              <a:t>Шоколад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2400" dirty="0"/>
              <a:t>Грибы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2400" dirty="0"/>
              <a:t>Орехи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2400" dirty="0"/>
              <a:t>Мед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9DEF0CC0-5260-46C3-B1B1-DDE68667C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600" dirty="0"/>
              <a:t>Перечень продуктов по степени аллергенного воздействия: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493B3DC5-B707-4CA8-991E-299E13582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263" y="1789113"/>
            <a:ext cx="8229600" cy="50688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zh-CN" sz="2400" u="sng" dirty="0"/>
              <a:t>Низкая степень развития аллергии: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2400" dirty="0"/>
              <a:t>Кисло-молочные продукты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2400" dirty="0"/>
              <a:t>Конина, мясо кролика, индейка, постная свинина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2400" dirty="0"/>
              <a:t>Перловка, кукуруза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2400" dirty="0"/>
              <a:t>Цветная, брокколи, кабачки, патиссоны, огурцы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2400" dirty="0"/>
              <a:t>Зеленые сорта яблок и груш, белая и красная смородина, белая и черная черешня, желтые сорта слив</a:t>
            </a:r>
            <a:endParaRPr lang="ru-RU" altLang="zh-CN" sz="2400" dirty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zh-CN" sz="2400" dirty="0"/>
              <a:t>Огородная зелень (петрушка, укроп)</a:t>
            </a:r>
            <a:r>
              <a:rPr lang="ru-RU" altLang="zh-CN" sz="2800" dirty="0"/>
              <a:t> </a:t>
            </a:r>
            <a:endParaRPr lang="ru-RU" altLang="ru-RU" sz="280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382C1E09-3C78-4AAE-965A-A852320069E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33375"/>
            <a:ext cx="8507413" cy="5572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/>
              <a:t>Роль режима питания, заболеваний, </a:t>
            </a:r>
            <a:r>
              <a:rPr lang="en-US" altLang="ru-RU" sz="2800" dirty="0"/>
              <a:t>  </a:t>
            </a:r>
            <a:r>
              <a:rPr lang="ru-RU" altLang="ru-RU" sz="2800" dirty="0"/>
              <a:t>возраста кормящей женщины незначительна. </a:t>
            </a:r>
            <a:endParaRPr lang="en-US" altLang="ru-RU" sz="2800" dirty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8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/>
              <a:t>Как бы женщина плохо не питалась, белка в ее молоке всегда достаточно для ребенка. Но если кормящая неправильно питается, то страдает концентрация витаминов и микроэлементов в грудном молоке.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/>
              <a:t>На объем молока не влияет</a:t>
            </a:r>
            <a:endParaRPr lang="en-US" altLang="ru-RU" sz="2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dirty="0"/>
              <a:t> </a:t>
            </a:r>
            <a:r>
              <a:rPr lang="en-US" altLang="ru-RU" sz="2800" dirty="0"/>
              <a:t>  </a:t>
            </a:r>
            <a:r>
              <a:rPr lang="ru-RU" altLang="ru-RU" sz="2800" dirty="0"/>
              <a:t>количество съеденной кормящей</a:t>
            </a:r>
            <a:endParaRPr lang="en-US" altLang="ru-RU" sz="2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800" dirty="0"/>
              <a:t>   </a:t>
            </a:r>
            <a:r>
              <a:rPr lang="ru-RU" altLang="ru-RU" sz="2800" dirty="0"/>
              <a:t>женщиной пищи.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b="1" dirty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/>
          </a:p>
        </p:txBody>
      </p:sp>
      <p:pic>
        <p:nvPicPr>
          <p:cNvPr id="35843" name="Рисунок 2">
            <a:extLst>
              <a:ext uri="{FF2B5EF4-FFF2-40B4-BE49-F238E27FC236}">
                <a16:creationId xmlns:a16="http://schemas.microsoft.com/office/drawing/2014/main" xmlns="" id="{EDFF3B26-8BAE-4192-AA40-4D0B6F9F9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00525"/>
            <a:ext cx="40005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80A97ACA-2287-4C40-8B72-D726E62B5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800" dirty="0"/>
              <a:t>Спасибо за внимание!</a:t>
            </a:r>
          </a:p>
        </p:txBody>
      </p:sp>
      <p:pic>
        <p:nvPicPr>
          <p:cNvPr id="38915" name="Рисунок 3">
            <a:extLst>
              <a:ext uri="{FF2B5EF4-FFF2-40B4-BE49-F238E27FC236}">
                <a16:creationId xmlns:a16="http://schemas.microsoft.com/office/drawing/2014/main" xmlns="" id="{B74A85DD-4EEA-4A8A-92FC-5AC83A2E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6" t="40570" r="59608" b="30940"/>
          <a:stretch>
            <a:fillRect/>
          </a:stretch>
        </p:blipFill>
        <p:spPr bwMode="auto">
          <a:xfrm>
            <a:off x="3203575" y="2492375"/>
            <a:ext cx="56896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>
            <a:extLst>
              <a:ext uri="{FF2B5EF4-FFF2-40B4-BE49-F238E27FC236}">
                <a16:creationId xmlns:a16="http://schemas.microsoft.com/office/drawing/2014/main" xmlns="" id="{A894F456-9BF1-4F62-859D-BFB78B309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15" t="16640" r="15128" b="41879"/>
          <a:stretch>
            <a:fillRect/>
          </a:stretch>
        </p:blipFill>
        <p:spPr bwMode="auto">
          <a:xfrm>
            <a:off x="6011863" y="3933825"/>
            <a:ext cx="30226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EF9A934C-93D9-449C-A159-38E0DBBEE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/>
              <a:t>Молоко матери всегда: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3C92307F-55ED-4EFC-8749-908A94750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744663"/>
            <a:ext cx="8229600" cy="49244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/>
              <a:t>оптимальная температура еды;</a:t>
            </a:r>
          </a:p>
          <a:p>
            <a:pPr eaLnBrk="1" hangingPunct="1">
              <a:defRPr/>
            </a:pPr>
            <a:r>
              <a:rPr lang="ru-RU" altLang="ru-RU" sz="2800" dirty="0"/>
              <a:t>идеальная чистота еды; </a:t>
            </a:r>
          </a:p>
          <a:p>
            <a:pPr eaLnBrk="1" hangingPunct="1">
              <a:defRPr/>
            </a:pPr>
            <a:r>
              <a:rPr lang="ru-RU" altLang="ru-RU" sz="2800" dirty="0"/>
              <a:t>содержатся основные ингредиенты пищи, необходимые для роста и развития </a:t>
            </a:r>
            <a:r>
              <a:rPr lang="ru-RU" altLang="ru-RU" sz="2800" dirty="0">
                <a:solidFill>
                  <a:srgbClr val="FF3300"/>
                </a:solidFill>
              </a:rPr>
              <a:t>ребенка</a:t>
            </a:r>
          </a:p>
          <a:p>
            <a:pPr eaLnBrk="1" hangingPunct="1">
              <a:defRPr/>
            </a:pPr>
            <a:r>
              <a:rPr lang="ru-RU" altLang="ru-RU" sz="2800" dirty="0"/>
              <a:t>Дополнительные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800" dirty="0"/>
              <a:t>вещества, помогающие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800" dirty="0"/>
              <a:t>ребенку переваривать пищу;</a:t>
            </a:r>
          </a:p>
          <a:p>
            <a:pPr eaLnBrk="1" hangingPunct="1">
              <a:defRPr/>
            </a:pPr>
            <a:endParaRPr lang="ru-RU" altLang="ru-RU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xmlns="" id="{6DC3B404-AF1C-4B04-A1B8-D6CBCBD4B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4456113"/>
          </a:xfrm>
        </p:spPr>
        <p:txBody>
          <a:bodyPr/>
          <a:lstStyle/>
          <a:p>
            <a:pPr eaLnBrk="1" hangingPunct="1"/>
            <a:r>
              <a:rPr lang="ru-RU" altLang="ru-RU" sz="2800"/>
              <a:t>вещества, помогающие ребенку бороться с инфекциями и защищающие его от них.</a:t>
            </a:r>
            <a:endParaRPr lang="ru-RU" altLang="ru-RU" sz="2800">
              <a:solidFill>
                <a:srgbClr val="FF3300"/>
              </a:solidFill>
            </a:endParaRPr>
          </a:p>
          <a:p>
            <a:pPr eaLnBrk="1" hangingPunct="1"/>
            <a:r>
              <a:rPr lang="ru-RU" altLang="ru-RU" sz="2800"/>
              <a:t>Оптимальное содержание</a:t>
            </a:r>
            <a:r>
              <a:rPr lang="ru-RU" altLang="ru-RU" sz="2800">
                <a:solidFill>
                  <a:srgbClr val="FF3300"/>
                </a:solidFill>
              </a:rPr>
              <a:t> Са и Р</a:t>
            </a:r>
          </a:p>
        </p:txBody>
      </p:sp>
      <p:pic>
        <p:nvPicPr>
          <p:cNvPr id="7171" name="Рисунок 3">
            <a:extLst>
              <a:ext uri="{FF2B5EF4-FFF2-40B4-BE49-F238E27FC236}">
                <a16:creationId xmlns:a16="http://schemas.microsoft.com/office/drawing/2014/main" xmlns="" id="{0C8AD1DE-4975-45D5-9855-BA1F6B78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14" t="35783" r="1923" b="21367"/>
          <a:stretch>
            <a:fillRect/>
          </a:stretch>
        </p:blipFill>
        <p:spPr bwMode="auto">
          <a:xfrm>
            <a:off x="2411413" y="3933825"/>
            <a:ext cx="64468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894A2FEA-13A5-4B14-8D8F-92D916FF7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/>
              <a:t>Молоко матери всегда: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BE58FF34-BDF3-4B7D-84A0-8613DD663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499350" cy="5257800"/>
          </a:xfrm>
        </p:spPr>
        <p:txBody>
          <a:bodyPr/>
          <a:lstStyle/>
          <a:p>
            <a:pPr eaLnBrk="1" hangingPunct="1"/>
            <a:r>
              <a:rPr lang="ru-RU" altLang="ru-RU" sz="2400"/>
              <a:t>Значительная экономия </a:t>
            </a:r>
            <a:r>
              <a:rPr lang="ru-RU" altLang="ru-RU" sz="2400">
                <a:solidFill>
                  <a:srgbClr val="FF3300"/>
                </a:solidFill>
              </a:rPr>
              <a:t>финансовых ресурсов семьи</a:t>
            </a:r>
            <a:r>
              <a:rPr lang="ru-RU" altLang="ru-RU" sz="2400"/>
              <a:t>: молочные смеси, особенно хорошие, обходятся совсем недешево. </a:t>
            </a:r>
            <a:endParaRPr lang="en-US" altLang="ru-RU" sz="2400"/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Естественное вскармливание - </a:t>
            </a:r>
            <a:r>
              <a:rPr lang="ru-RU" altLang="ru-RU" sz="2400">
                <a:solidFill>
                  <a:srgbClr val="FF3300"/>
                </a:solidFill>
              </a:rPr>
              <a:t>экономия времени</a:t>
            </a:r>
            <a:r>
              <a:rPr lang="ru-RU" altLang="ru-RU" sz="2400"/>
              <a:t>. Покормить грудью легче и быстрее, чем купить, прокипятить, насыпать, нагреть, перемешать, остудить, помыть, прокипятить, насыпать и т.д. по замкнутому кругу почти до бесконечности.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3">
            <a:extLst>
              <a:ext uri="{FF2B5EF4-FFF2-40B4-BE49-F238E27FC236}">
                <a16:creationId xmlns:a16="http://schemas.microsoft.com/office/drawing/2014/main" xmlns="" id="{7792C8AC-8B82-41EC-943F-6F14CA57444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7" t="65108" r="50861" b="4729"/>
          <a:stretch>
            <a:fillRect/>
          </a:stretch>
        </p:blipFill>
        <p:spPr>
          <a:xfrm>
            <a:off x="5003800" y="4090988"/>
            <a:ext cx="3351213" cy="2593975"/>
          </a:xfrm>
        </p:spPr>
      </p:pic>
      <p:pic>
        <p:nvPicPr>
          <p:cNvPr id="9219" name="Рисунок 4">
            <a:extLst>
              <a:ext uri="{FF2B5EF4-FFF2-40B4-BE49-F238E27FC236}">
                <a16:creationId xmlns:a16="http://schemas.microsoft.com/office/drawing/2014/main" xmlns="" id="{6C3C2723-2106-4A48-826E-F29A7C8B6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" t="16843" r="2168" b="31851"/>
          <a:stretch>
            <a:fillRect/>
          </a:stretch>
        </p:blipFill>
        <p:spPr bwMode="auto">
          <a:xfrm>
            <a:off x="107950" y="173038"/>
            <a:ext cx="56165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Объект 3">
            <a:extLst>
              <a:ext uri="{FF2B5EF4-FFF2-40B4-BE49-F238E27FC236}">
                <a16:creationId xmlns:a16="http://schemas.microsoft.com/office/drawing/2014/main" xmlns="" id="{EF48394F-954D-466A-9B3B-38A4856207E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85" t="34474" r="51418" b="35362"/>
          <a:stretch>
            <a:fillRect/>
          </a:stretch>
        </p:blipFill>
        <p:spPr bwMode="auto">
          <a:xfrm>
            <a:off x="7164388" y="173038"/>
            <a:ext cx="17287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Объект 3">
            <a:extLst>
              <a:ext uri="{FF2B5EF4-FFF2-40B4-BE49-F238E27FC236}">
                <a16:creationId xmlns:a16="http://schemas.microsoft.com/office/drawing/2014/main" xmlns="" id="{754FCBD3-A421-420D-97A8-4B767C06A70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94" t="7521" r="29488" b="68649"/>
          <a:stretch>
            <a:fillRect/>
          </a:stretch>
        </p:blipFill>
        <p:spPr bwMode="auto">
          <a:xfrm>
            <a:off x="1254125" y="2011363"/>
            <a:ext cx="6769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Объект 3">
            <a:extLst>
              <a:ext uri="{FF2B5EF4-FFF2-40B4-BE49-F238E27FC236}">
                <a16:creationId xmlns:a16="http://schemas.microsoft.com/office/drawing/2014/main" xmlns="" id="{C4043BD0-6EFD-4818-A901-7D4F8EBAD71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31" t="33412" r="29488" b="36989"/>
          <a:stretch>
            <a:fillRect/>
          </a:stretch>
        </p:blipFill>
        <p:spPr bwMode="auto">
          <a:xfrm>
            <a:off x="611188" y="4090988"/>
            <a:ext cx="31353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7C16AE38-D2DF-4289-B67C-A2E6A489F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dirty="0">
                <a:latin typeface="+mn-lt"/>
                <a:ea typeface="Gungsuh" pitchFamily="18" charset="-127"/>
                <a:cs typeface="Times New Roman" panose="02020603050405020304" pitchFamily="18" charset="0"/>
              </a:rPr>
              <a:t>Преимущества грудного вскармливания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125649B3-8910-4652-9BE2-DD1EAAE57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456112"/>
          </a:xfrm>
        </p:spPr>
        <p:txBody>
          <a:bodyPr/>
          <a:lstStyle/>
          <a:p>
            <a:pPr eaLnBrk="1" hangingPunct="1"/>
            <a:r>
              <a:rPr lang="ru-RU" altLang="ru-RU" sz="2800"/>
              <a:t>Вскормленные грудью малыши впоследствии меньше подвержены простудным и аллергическим заболеваниям.</a:t>
            </a:r>
            <a:endParaRPr lang="en-US" altLang="ru-RU" sz="2800"/>
          </a:p>
          <a:p>
            <a:pPr eaLnBrk="1" hangingPunct="1"/>
            <a:endParaRPr lang="ru-RU" altLang="ru-RU" sz="2800"/>
          </a:p>
          <a:p>
            <a:pPr eaLnBrk="1" hangingPunct="1"/>
            <a:r>
              <a:rPr lang="ru-RU" altLang="ru-RU" sz="2800"/>
              <a:t>Грудное молоко легко переваривается. Вы обязательно это оцените</a:t>
            </a:r>
            <a:endParaRPr lang="en-US" altLang="ru-RU" sz="2800"/>
          </a:p>
          <a:p>
            <a:pPr eaLnBrk="1" hangingPunct="1">
              <a:buFontTx/>
              <a:buNone/>
            </a:pPr>
            <a:r>
              <a:rPr lang="en-US" altLang="ru-RU" sz="2800"/>
              <a:t>  </a:t>
            </a:r>
            <a:r>
              <a:rPr lang="ru-RU" altLang="ru-RU" sz="2800"/>
              <a:t>при замене подгузников!</a:t>
            </a:r>
            <a:r>
              <a:rPr lang="ru-RU" altLang="ru-RU" sz="2800" b="1"/>
              <a:t>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1DFCA64E-2C09-4D36-8D7A-8995A4EF7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/>
              <a:t>Молоко матери всегда: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C1A3E814-F6EB-4C7E-A099-1C77E83B6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8963" y="1989138"/>
            <a:ext cx="8002587" cy="4456112"/>
          </a:xfrm>
        </p:spPr>
        <p:txBody>
          <a:bodyPr/>
          <a:lstStyle/>
          <a:p>
            <a:pPr eaLnBrk="1" hangingPunct="1"/>
            <a:r>
              <a:rPr lang="ru-RU" altLang="ru-RU" sz="2800"/>
              <a:t>Еда для ребенка всегда с собой, где бы Вы ни были. </a:t>
            </a:r>
          </a:p>
          <a:p>
            <a:pPr eaLnBrk="1" hangingPunct="1"/>
            <a:endParaRPr lang="ru-RU" altLang="ru-RU" sz="2800"/>
          </a:p>
          <a:p>
            <a:pPr eaLnBrk="1" hangingPunct="1"/>
            <a:r>
              <a:rPr lang="ru-RU" altLang="ru-RU" sz="2800"/>
              <a:t> Состав молока изменяется с течением времени, идеально соответствуя потребностям младенца в соответствующем возрасте.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536</TotalTime>
  <Words>817</Words>
  <Application>Microsoft Office PowerPoint</Application>
  <PresentationFormat>Экран (4:3)</PresentationFormat>
  <Paragraphs>133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Balloons</vt:lpstr>
      <vt:lpstr>Естественное  вскармливание</vt:lpstr>
      <vt:lpstr>Слайд 2</vt:lpstr>
      <vt:lpstr>Слайд 3</vt:lpstr>
      <vt:lpstr>Молоко матери всегда:</vt:lpstr>
      <vt:lpstr>Слайд 5</vt:lpstr>
      <vt:lpstr>Молоко матери всегда:</vt:lpstr>
      <vt:lpstr>Слайд 7</vt:lpstr>
      <vt:lpstr>Преимущества грудного вскармливания</vt:lpstr>
      <vt:lpstr>Молоко матери всегда:</vt:lpstr>
      <vt:lpstr>Преимущества грудного вскармливания</vt:lpstr>
      <vt:lpstr>Преимущества для здоровья мам:</vt:lpstr>
      <vt:lpstr> Основные  правила  грудного  вскармливания </vt:lpstr>
      <vt:lpstr>Основные правила грудного вскармливания </vt:lpstr>
      <vt:lpstr>Основные правила грудного вскармливания </vt:lpstr>
      <vt:lpstr> Доводы против пустышек:</vt:lpstr>
      <vt:lpstr>Правильное положение тела во время кормления </vt:lpstr>
      <vt:lpstr>Правильное положение тела во время кормления</vt:lpstr>
      <vt:lpstr>Правильное положение малыша </vt:lpstr>
      <vt:lpstr>Начало кормления</vt:lpstr>
      <vt:lpstr>Начало кормления</vt:lpstr>
      <vt:lpstr>Удобные положения во время кормления:</vt:lpstr>
      <vt:lpstr>Удобные положения во время кормления:</vt:lpstr>
      <vt:lpstr>Удобные положения во время кормления:</vt:lpstr>
      <vt:lpstr>Удобные положения во время кормления:</vt:lpstr>
      <vt:lpstr> Питание кормящей  матери</vt:lpstr>
      <vt:lpstr>ПИТАНИЕ КОРМЯЩЕЙ МАТЕРИ</vt:lpstr>
      <vt:lpstr>ПИТАНИЕ КОРМЯЩЕЙ МАТЕРИ</vt:lpstr>
      <vt:lpstr>ПИТАНИЕ КОРМЯЩЕЙ МАТЕРИ</vt:lpstr>
      <vt:lpstr>ПИТАНИЕ КОРМЯЩЕЙ МАТЕРИ</vt:lpstr>
      <vt:lpstr>ПИТАНИЕ КОРМЯЩЕЙ МАТЕРИ</vt:lpstr>
      <vt:lpstr>Перечень продуктов по степени аллергенного воздействия:</vt:lpstr>
      <vt:lpstr>Перечень продуктов по степени аллергенного воздействия:</vt:lpstr>
      <vt:lpstr>Слайд 33</vt:lpstr>
      <vt:lpstr>Спасибо за внимание!</vt:lpstr>
    </vt:vector>
  </TitlesOfParts>
  <Company>Nestle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Преимущества грудного вскармливания</dc:title>
  <dc:creator>RUDolzhiGu</dc:creator>
  <cp:lastModifiedBy>ngzha</cp:lastModifiedBy>
  <cp:revision>36</cp:revision>
  <dcterms:created xsi:type="dcterms:W3CDTF">2007-05-29T03:56:15Z</dcterms:created>
  <dcterms:modified xsi:type="dcterms:W3CDTF">2019-07-31T10:14:03Z</dcterms:modified>
</cp:coreProperties>
</file>