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15"/>
  </p:notesMasterIdLst>
  <p:sldIdLst>
    <p:sldId id="288" r:id="rId2"/>
    <p:sldId id="289" r:id="rId3"/>
    <p:sldId id="294" r:id="rId4"/>
    <p:sldId id="290" r:id="rId5"/>
    <p:sldId id="291" r:id="rId6"/>
    <p:sldId id="292" r:id="rId7"/>
    <p:sldId id="293" r:id="rId8"/>
    <p:sldId id="261" r:id="rId9"/>
    <p:sldId id="275" r:id="rId10"/>
    <p:sldId id="263" r:id="rId11"/>
    <p:sldId id="264" r:id="rId12"/>
    <p:sldId id="295" r:id="rId13"/>
    <p:sldId id="265" r:id="rId14"/>
  </p:sldIdLst>
  <p:sldSz cx="21674138" cy="12192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6AE0D421-15FA-4374-822F-CBEE0F4B5E42}">
          <p14:sldIdLst>
            <p14:sldId id="288"/>
            <p14:sldId id="289"/>
            <p14:sldId id="294"/>
            <p14:sldId id="290"/>
            <p14:sldId id="291"/>
            <p14:sldId id="292"/>
            <p14:sldId id="293"/>
            <p14:sldId id="261"/>
            <p14:sldId id="275"/>
          </p14:sldIdLst>
        </p14:section>
        <p14:section name="Раздел без заголовка" id="{B0E19E1B-B25E-4B6F-8EEF-07796483193E}">
          <p14:sldIdLst>
            <p14:sldId id="263"/>
            <p14:sldId id="264"/>
            <p14:sldId id="295"/>
            <p14:sldId id="265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etyakova,Tatyana,SAINT PETERSBURG,Infant Nutrition" initials="TPN" lastIdx="1" clrIdx="0">
    <p:extLst>
      <p:ext uri="{19B8F6BF-5375-455C-9EA6-DF929625EA0E}">
        <p15:presenceInfo xmlns:p15="http://schemas.microsoft.com/office/powerpoint/2012/main" xmlns="" userId="S-1-5-21-1220945662-2111687655-725345543-133748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-498" y="-66"/>
      </p:cViewPr>
      <p:guideLst>
        <p:guide orient="horz" pos="3840"/>
        <p:guide pos="68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89D25-9128-421A-BB04-551C4527312E}" type="datetimeFigureOut">
              <a:rPr lang="ru-RU" smtClean="0"/>
              <a:pPr/>
              <a:t>31.07.2019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0AD47-18F7-40F2-AAC3-046B0757B3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3034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Представьте, что вы вдруг оказались в чужой стране. Не зная языка, обычаев, что вы будете делать? Как замечательно в такой ситуации найти человека, который вас будет сопровождать, все рассказывать и показывать. Для ребенка таким универсальным «гидом» является, конечно, мама. Она находится рядом с новорожденным 24 часа в сутки, разговаривает с ним, ухаживает за ним</a:t>
            </a:r>
            <a:endParaRPr lang="ru-RU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0AD47-18F7-40F2-AAC3-046B0757B39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2232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D517D-E899-4B9B-B5A2-435CC9CA9F2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4988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09267" y="1995312"/>
            <a:ext cx="16255604" cy="4244622"/>
          </a:xfrm>
        </p:spPr>
        <p:txBody>
          <a:bodyPr anchor="b"/>
          <a:lstStyle>
            <a:lvl1pPr algn="ctr">
              <a:defRPr sz="1066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09267" y="6403623"/>
            <a:ext cx="16255604" cy="2943577"/>
          </a:xfrm>
        </p:spPr>
        <p:txBody>
          <a:bodyPr/>
          <a:lstStyle>
            <a:lvl1pPr marL="0" indent="0" algn="ctr">
              <a:buNone/>
              <a:defRPr sz="4266"/>
            </a:lvl1pPr>
            <a:lvl2pPr marL="812764" indent="0" algn="ctr">
              <a:buNone/>
              <a:defRPr sz="3555"/>
            </a:lvl2pPr>
            <a:lvl3pPr marL="1625529" indent="0" algn="ctr">
              <a:buNone/>
              <a:defRPr sz="3200"/>
            </a:lvl3pPr>
            <a:lvl4pPr marL="2438293" indent="0" algn="ctr">
              <a:buNone/>
              <a:defRPr sz="2844"/>
            </a:lvl4pPr>
            <a:lvl5pPr marL="3251058" indent="0" algn="ctr">
              <a:buNone/>
              <a:defRPr sz="2844"/>
            </a:lvl5pPr>
            <a:lvl6pPr marL="4063822" indent="0" algn="ctr">
              <a:buNone/>
              <a:defRPr sz="2844"/>
            </a:lvl6pPr>
            <a:lvl7pPr marL="4876587" indent="0" algn="ctr">
              <a:buNone/>
              <a:defRPr sz="2844"/>
            </a:lvl7pPr>
            <a:lvl8pPr marL="5689351" indent="0" algn="ctr">
              <a:buNone/>
              <a:defRPr sz="2844"/>
            </a:lvl8pPr>
            <a:lvl9pPr marL="6502116" indent="0" algn="ctr">
              <a:buNone/>
              <a:defRPr sz="2844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0CCD-B6CA-4BA6-8EFB-42919D69E10C}" type="datetimeFigureOut">
              <a:rPr lang="ru-RU" smtClean="0"/>
              <a:pPr/>
              <a:t>31.07.2019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E678D-0E89-4DA8-BC6E-6DEACC366D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44282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0CCD-B6CA-4BA6-8EFB-42919D69E10C}" type="datetimeFigureOut">
              <a:rPr lang="ru-RU" smtClean="0"/>
              <a:pPr/>
              <a:t>31.07.2019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E678D-0E89-4DA8-BC6E-6DEACC366D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72091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5510555" y="649111"/>
            <a:ext cx="4673486" cy="1033215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90097" y="649111"/>
            <a:ext cx="13749531" cy="1033215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0CCD-B6CA-4BA6-8EFB-42919D69E10C}" type="datetimeFigureOut">
              <a:rPr lang="ru-RU" smtClean="0"/>
              <a:pPr/>
              <a:t>31.07.2019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E678D-0E89-4DA8-BC6E-6DEACC366D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90353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7/31/2019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18345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0CCD-B6CA-4BA6-8EFB-42919D69E10C}" type="datetimeFigureOut">
              <a:rPr lang="ru-RU" smtClean="0"/>
              <a:pPr/>
              <a:t>31.07.2019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E678D-0E89-4DA8-BC6E-6DEACC366D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907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8808" y="3039535"/>
            <a:ext cx="18693944" cy="5071532"/>
          </a:xfrm>
        </p:spPr>
        <p:txBody>
          <a:bodyPr anchor="b"/>
          <a:lstStyle>
            <a:lvl1pPr>
              <a:defRPr sz="1066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78808" y="8159046"/>
            <a:ext cx="18693944" cy="2666999"/>
          </a:xfrm>
        </p:spPr>
        <p:txBody>
          <a:bodyPr/>
          <a:lstStyle>
            <a:lvl1pPr marL="0" indent="0">
              <a:buNone/>
              <a:defRPr sz="4266">
                <a:solidFill>
                  <a:schemeClr val="tx1">
                    <a:tint val="75000"/>
                  </a:schemeClr>
                </a:solidFill>
              </a:defRPr>
            </a:lvl1pPr>
            <a:lvl2pPr marL="812764" indent="0">
              <a:buNone/>
              <a:defRPr sz="3555">
                <a:solidFill>
                  <a:schemeClr val="tx1">
                    <a:tint val="75000"/>
                  </a:schemeClr>
                </a:solidFill>
              </a:defRPr>
            </a:lvl2pPr>
            <a:lvl3pPr marL="162552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293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058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3822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587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35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116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0CCD-B6CA-4BA6-8EFB-42919D69E10C}" type="datetimeFigureOut">
              <a:rPr lang="ru-RU" smtClean="0"/>
              <a:pPr/>
              <a:t>31.07.2019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E678D-0E89-4DA8-BC6E-6DEACC366D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13928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90097" y="3245556"/>
            <a:ext cx="9211509" cy="77357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972532" y="3245556"/>
            <a:ext cx="9211509" cy="77357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0CCD-B6CA-4BA6-8EFB-42919D69E10C}" type="datetimeFigureOut">
              <a:rPr lang="ru-RU" smtClean="0"/>
              <a:pPr/>
              <a:t>31.07.2019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E678D-0E89-4DA8-BC6E-6DEACC366D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45637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2920" y="649112"/>
            <a:ext cx="18693944" cy="235655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92921" y="2988734"/>
            <a:ext cx="9169175" cy="1464732"/>
          </a:xfrm>
        </p:spPr>
        <p:txBody>
          <a:bodyPr anchor="b"/>
          <a:lstStyle>
            <a:lvl1pPr marL="0" indent="0">
              <a:buNone/>
              <a:defRPr sz="4266" b="1"/>
            </a:lvl1pPr>
            <a:lvl2pPr marL="812764" indent="0">
              <a:buNone/>
              <a:defRPr sz="3555" b="1"/>
            </a:lvl2pPr>
            <a:lvl3pPr marL="1625529" indent="0">
              <a:buNone/>
              <a:defRPr sz="3200" b="1"/>
            </a:lvl3pPr>
            <a:lvl4pPr marL="2438293" indent="0">
              <a:buNone/>
              <a:defRPr sz="2844" b="1"/>
            </a:lvl4pPr>
            <a:lvl5pPr marL="3251058" indent="0">
              <a:buNone/>
              <a:defRPr sz="2844" b="1"/>
            </a:lvl5pPr>
            <a:lvl6pPr marL="4063822" indent="0">
              <a:buNone/>
              <a:defRPr sz="2844" b="1"/>
            </a:lvl6pPr>
            <a:lvl7pPr marL="4876587" indent="0">
              <a:buNone/>
              <a:defRPr sz="2844" b="1"/>
            </a:lvl7pPr>
            <a:lvl8pPr marL="5689351" indent="0">
              <a:buNone/>
              <a:defRPr sz="2844" b="1"/>
            </a:lvl8pPr>
            <a:lvl9pPr marL="6502116" indent="0">
              <a:buNone/>
              <a:defRPr sz="284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492921" y="4453467"/>
            <a:ext cx="9169175" cy="65503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972532" y="2988734"/>
            <a:ext cx="9214332" cy="1464732"/>
          </a:xfrm>
        </p:spPr>
        <p:txBody>
          <a:bodyPr anchor="b"/>
          <a:lstStyle>
            <a:lvl1pPr marL="0" indent="0">
              <a:buNone/>
              <a:defRPr sz="4266" b="1"/>
            </a:lvl1pPr>
            <a:lvl2pPr marL="812764" indent="0">
              <a:buNone/>
              <a:defRPr sz="3555" b="1"/>
            </a:lvl2pPr>
            <a:lvl3pPr marL="1625529" indent="0">
              <a:buNone/>
              <a:defRPr sz="3200" b="1"/>
            </a:lvl3pPr>
            <a:lvl4pPr marL="2438293" indent="0">
              <a:buNone/>
              <a:defRPr sz="2844" b="1"/>
            </a:lvl4pPr>
            <a:lvl5pPr marL="3251058" indent="0">
              <a:buNone/>
              <a:defRPr sz="2844" b="1"/>
            </a:lvl5pPr>
            <a:lvl6pPr marL="4063822" indent="0">
              <a:buNone/>
              <a:defRPr sz="2844" b="1"/>
            </a:lvl6pPr>
            <a:lvl7pPr marL="4876587" indent="0">
              <a:buNone/>
              <a:defRPr sz="2844" b="1"/>
            </a:lvl7pPr>
            <a:lvl8pPr marL="5689351" indent="0">
              <a:buNone/>
              <a:defRPr sz="2844" b="1"/>
            </a:lvl8pPr>
            <a:lvl9pPr marL="6502116" indent="0">
              <a:buNone/>
              <a:defRPr sz="284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0972532" y="4453467"/>
            <a:ext cx="9214332" cy="65503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0CCD-B6CA-4BA6-8EFB-42919D69E10C}" type="datetimeFigureOut">
              <a:rPr lang="ru-RU" smtClean="0"/>
              <a:pPr/>
              <a:t>31.07.2019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E678D-0E89-4DA8-BC6E-6DEACC366D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79507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0CCD-B6CA-4BA6-8EFB-42919D69E10C}" type="datetimeFigureOut">
              <a:rPr lang="ru-RU" smtClean="0"/>
              <a:pPr/>
              <a:t>31.07.2019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E678D-0E89-4DA8-BC6E-6DEACC366D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33077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0CCD-B6CA-4BA6-8EFB-42919D69E10C}" type="datetimeFigureOut">
              <a:rPr lang="ru-RU" smtClean="0"/>
              <a:pPr/>
              <a:t>31.07.2019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E678D-0E89-4DA8-BC6E-6DEACC366D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52204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2921" y="812800"/>
            <a:ext cx="699047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14332" y="1755423"/>
            <a:ext cx="10972532" cy="8664222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6"/>
            </a:lvl3pPr>
            <a:lvl4pPr>
              <a:defRPr sz="3555"/>
            </a:lvl4pPr>
            <a:lvl5pPr>
              <a:defRPr sz="3555"/>
            </a:lvl5pPr>
            <a:lvl6pPr>
              <a:defRPr sz="3555"/>
            </a:lvl6pPr>
            <a:lvl7pPr>
              <a:defRPr sz="3555"/>
            </a:lvl7pPr>
            <a:lvl8pPr>
              <a:defRPr sz="3555"/>
            </a:lvl8pPr>
            <a:lvl9pPr>
              <a:defRPr sz="355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92921" y="3657600"/>
            <a:ext cx="699047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764" indent="0">
              <a:buNone/>
              <a:defRPr sz="2489"/>
            </a:lvl2pPr>
            <a:lvl3pPr marL="1625529" indent="0">
              <a:buNone/>
              <a:defRPr sz="2133"/>
            </a:lvl3pPr>
            <a:lvl4pPr marL="2438293" indent="0">
              <a:buNone/>
              <a:defRPr sz="1778"/>
            </a:lvl4pPr>
            <a:lvl5pPr marL="3251058" indent="0">
              <a:buNone/>
              <a:defRPr sz="1778"/>
            </a:lvl5pPr>
            <a:lvl6pPr marL="4063822" indent="0">
              <a:buNone/>
              <a:defRPr sz="1778"/>
            </a:lvl6pPr>
            <a:lvl7pPr marL="4876587" indent="0">
              <a:buNone/>
              <a:defRPr sz="1778"/>
            </a:lvl7pPr>
            <a:lvl8pPr marL="5689351" indent="0">
              <a:buNone/>
              <a:defRPr sz="1778"/>
            </a:lvl8pPr>
            <a:lvl9pPr marL="6502116" indent="0">
              <a:buNone/>
              <a:defRPr sz="177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0CCD-B6CA-4BA6-8EFB-42919D69E10C}" type="datetimeFigureOut">
              <a:rPr lang="ru-RU" smtClean="0"/>
              <a:pPr/>
              <a:t>31.07.2019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E678D-0E89-4DA8-BC6E-6DEACC366D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53400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2921" y="812800"/>
            <a:ext cx="699047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9214332" y="1755423"/>
            <a:ext cx="10972532" cy="8664222"/>
          </a:xfrm>
        </p:spPr>
        <p:txBody>
          <a:bodyPr/>
          <a:lstStyle>
            <a:lvl1pPr marL="0" indent="0">
              <a:buNone/>
              <a:defRPr sz="5689"/>
            </a:lvl1pPr>
            <a:lvl2pPr marL="812764" indent="0">
              <a:buNone/>
              <a:defRPr sz="4978"/>
            </a:lvl2pPr>
            <a:lvl3pPr marL="1625529" indent="0">
              <a:buNone/>
              <a:defRPr sz="4266"/>
            </a:lvl3pPr>
            <a:lvl4pPr marL="2438293" indent="0">
              <a:buNone/>
              <a:defRPr sz="3555"/>
            </a:lvl4pPr>
            <a:lvl5pPr marL="3251058" indent="0">
              <a:buNone/>
              <a:defRPr sz="3555"/>
            </a:lvl5pPr>
            <a:lvl6pPr marL="4063822" indent="0">
              <a:buNone/>
              <a:defRPr sz="3555"/>
            </a:lvl6pPr>
            <a:lvl7pPr marL="4876587" indent="0">
              <a:buNone/>
              <a:defRPr sz="3555"/>
            </a:lvl7pPr>
            <a:lvl8pPr marL="5689351" indent="0">
              <a:buNone/>
              <a:defRPr sz="3555"/>
            </a:lvl8pPr>
            <a:lvl9pPr marL="6502116" indent="0">
              <a:buNone/>
              <a:defRPr sz="355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92921" y="3657600"/>
            <a:ext cx="699047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764" indent="0">
              <a:buNone/>
              <a:defRPr sz="2489"/>
            </a:lvl2pPr>
            <a:lvl3pPr marL="1625529" indent="0">
              <a:buNone/>
              <a:defRPr sz="2133"/>
            </a:lvl3pPr>
            <a:lvl4pPr marL="2438293" indent="0">
              <a:buNone/>
              <a:defRPr sz="1778"/>
            </a:lvl4pPr>
            <a:lvl5pPr marL="3251058" indent="0">
              <a:buNone/>
              <a:defRPr sz="1778"/>
            </a:lvl5pPr>
            <a:lvl6pPr marL="4063822" indent="0">
              <a:buNone/>
              <a:defRPr sz="1778"/>
            </a:lvl6pPr>
            <a:lvl7pPr marL="4876587" indent="0">
              <a:buNone/>
              <a:defRPr sz="1778"/>
            </a:lvl7pPr>
            <a:lvl8pPr marL="5689351" indent="0">
              <a:buNone/>
              <a:defRPr sz="1778"/>
            </a:lvl8pPr>
            <a:lvl9pPr marL="6502116" indent="0">
              <a:buNone/>
              <a:defRPr sz="177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0CCD-B6CA-4BA6-8EFB-42919D69E10C}" type="datetimeFigureOut">
              <a:rPr lang="ru-RU" smtClean="0"/>
              <a:pPr/>
              <a:t>31.07.2019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E678D-0E89-4DA8-BC6E-6DEACC366D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03730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82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0097" y="649112"/>
            <a:ext cx="18693944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90097" y="3245556"/>
            <a:ext cx="18693944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490097" y="11300179"/>
            <a:ext cx="4876681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00CCD-B6CA-4BA6-8EFB-42919D69E10C}" type="datetimeFigureOut">
              <a:rPr lang="ru-RU" smtClean="0"/>
              <a:pPr/>
              <a:t>31.07.2019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7179558" y="11300179"/>
            <a:ext cx="7315022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5307360" y="11300179"/>
            <a:ext cx="4876681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E678D-0E89-4DA8-BC6E-6DEACC366D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6012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</p:sldLayoutIdLst>
  <p:txStyles>
    <p:titleStyle>
      <a:lvl1pPr algn="l" defTabSz="1625529" rtl="0" eaLnBrk="1" latinLnBrk="0" hangingPunct="1">
        <a:lnSpc>
          <a:spcPct val="90000"/>
        </a:lnSpc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382" indent="-406382" algn="l" defTabSz="1625529" rtl="0" eaLnBrk="1" latinLnBrk="0" hangingPunct="1">
        <a:lnSpc>
          <a:spcPct val="90000"/>
        </a:lnSpc>
        <a:spcBef>
          <a:spcPts val="1778"/>
        </a:spcBef>
        <a:buFont typeface="Arial" panose="020B0604020202020204" pitchFamily="34" charset="0"/>
        <a:buChar char="•"/>
        <a:defRPr sz="4978" kern="1200">
          <a:solidFill>
            <a:schemeClr val="tx1"/>
          </a:solidFill>
          <a:latin typeface="+mn-lt"/>
          <a:ea typeface="+mn-ea"/>
          <a:cs typeface="+mn-cs"/>
        </a:defRPr>
      </a:lvl1pPr>
      <a:lvl2pPr marL="1219147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2pPr>
      <a:lvl3pPr marL="2031911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555" kern="1200">
          <a:solidFill>
            <a:schemeClr val="tx1"/>
          </a:solidFill>
          <a:latin typeface="+mn-lt"/>
          <a:ea typeface="+mn-ea"/>
          <a:cs typeface="+mn-cs"/>
        </a:defRPr>
      </a:lvl3pPr>
      <a:lvl4pPr marL="2844676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40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204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2969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5733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498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4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29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93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58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822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87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51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116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9503" y="1013254"/>
            <a:ext cx="175465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УХОД ЗА НОВОРОЖДЕННЫМ</a:t>
            </a:r>
            <a:endParaRPr lang="ru-RU" sz="8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5875" y="3213098"/>
            <a:ext cx="11431922" cy="71449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523538" y="10793796"/>
            <a:ext cx="1083627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</a:t>
            </a:r>
            <a:r>
              <a:rPr lang="ru-RU" altLang="ru-RU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Зелянина</a:t>
            </a:r>
            <a:r>
              <a:rPr lang="ru-RU" alt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Елена Викторовна</a:t>
            </a:r>
            <a:r>
              <a:rPr lang="ru-RU" alt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endParaRPr lang="ru-RU" altLang="ru-RU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кабинет </a:t>
            </a:r>
            <a:r>
              <a:rPr lang="ru-RU" alt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здорового </a:t>
            </a:r>
            <a:r>
              <a:rPr lang="ru-RU" alt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ребенка ГБУЗ </a:t>
            </a:r>
            <a:r>
              <a:rPr lang="ru-RU" alt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АО «АГДКП»</a:t>
            </a:r>
            <a:endParaRPr lang="ru-RU" altLang="ru-RU" sz="4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061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19992" y="5609967"/>
            <a:ext cx="6932482" cy="519936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418138" y="4387840"/>
            <a:ext cx="1083627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  <a:endParaRPr lang="ru-RU" b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6692" y="469557"/>
            <a:ext cx="20289794" cy="12834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Купание новорожденного</a:t>
            </a:r>
          </a:p>
          <a:p>
            <a:endParaRPr lang="ru-RU" sz="4400" dirty="0">
              <a:solidFill>
                <a:srgbClr val="FF0000"/>
              </a:solidFill>
            </a:endParaRPr>
          </a:p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Самое важное правило – купание должно быть комфортным для малыша!!!</a:t>
            </a:r>
          </a:p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Если при купании малыш беспокоиться, кричит, плачет, то нужно отложить купание и попробовать позже! </a:t>
            </a:r>
          </a:p>
          <a:p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При централизованном водоснабжении – кипятить воду не требуется!!!</a:t>
            </a:r>
          </a:p>
          <a:p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Температура воды от 36 до 39 градусов. </a:t>
            </a:r>
          </a:p>
          <a:p>
            <a:endParaRPr lang="ru-RU" sz="4400" b="1" dirty="0">
              <a:solidFill>
                <a:srgbClr val="FF0000"/>
              </a:solidFill>
            </a:endParaRPr>
          </a:p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Длительность купания 7-20 минут</a:t>
            </a:r>
          </a:p>
          <a:p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Начинать купать можно в пеленке – для лучшего </a:t>
            </a:r>
          </a:p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привыкания к воде. </a:t>
            </a:r>
          </a:p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Купать можно, как каждый день, так и 2-3 раза в </a:t>
            </a:r>
          </a:p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неделю.</a:t>
            </a:r>
          </a:p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Частого использования моющих средств не требуется. </a:t>
            </a: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4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790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08181" y="177800"/>
            <a:ext cx="105837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Прогулки с новорожденным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838" y="1231218"/>
            <a:ext cx="20339221" cy="1203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Всегда исходить из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общего состояния здоровья малыша и погодных условий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/>
              <a:t> 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В холодное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</a:rPr>
              <a:t>время года — если ребенок родился осенью, зимой или 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весной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</a:rPr>
              <a:t>, — желательно провести дома все 40 дней адаптационного периода, или периода 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новорожденности (28 дней),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</a:rPr>
              <a:t>в тёплое время года — примерно 20 дней.</a:t>
            </a:r>
          </a:p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ru-RU" sz="4000" b="1" u="sng" dirty="0">
                <a:solidFill>
                  <a:srgbClr val="FF0000"/>
                </a:solidFill>
              </a:rPr>
              <a:t>почему не рекомендуется гулять с новорожденным ребенком (до 40 дней</a:t>
            </a:r>
            <a:r>
              <a:rPr lang="ru-RU" sz="4000" b="1" u="sng" dirty="0" smtClean="0">
                <a:solidFill>
                  <a:srgbClr val="FF0000"/>
                </a:solidFill>
              </a:rPr>
              <a:t>):</a:t>
            </a:r>
          </a:p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1. Адаптация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мамы и малыша после родов: потребность в постоянном контакте друг с другом, необходимость полного психического и эмоционального покоя, отсутствие лишних стимулов и нагрузок.</a:t>
            </a:r>
          </a:p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2. Налаживание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грудного вскармливания, младенец может прикладываться к груди очень часто и надолго.</a:t>
            </a:r>
          </a:p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3. Нежелательность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глубокого уличного сна.</a:t>
            </a:r>
          </a:p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4. Нежелательность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движения воздуха во время сна, низких температур — так как процессы дыхания ещё в стадии развития и адаптации.</a:t>
            </a:r>
          </a:p>
          <a:p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4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02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1405" y="686482"/>
            <a:ext cx="2016622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Как понять, что малыш готов к прогулке? </a:t>
            </a:r>
          </a:p>
          <a:p>
            <a:pPr algn="just"/>
            <a:endParaRPr lang="ru-RU" sz="36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3600" b="1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Он хорошо "гуляет" голеньким или в одной распашонке дома 30-40 минут, не беспокоится и не мёрзнет. </a:t>
            </a:r>
          </a:p>
          <a:p>
            <a:pPr algn="just"/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3600" b="1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Он интересуется окружающим, рассматривает окружающие его предметы, улыбается, у него "пропадает взгляд в себя".</a:t>
            </a:r>
          </a:p>
          <a:p>
            <a:pPr algn="just"/>
            <a:endParaRPr lang="ru-RU" sz="3600" b="1" i="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sz="3600" b="1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Длительность прогулки с ребенком от 1,5 до 3 месяцев не должна быть более 1,5-2 часов. Этого времени вполне достаточно для получения порции кислорода и впечатлений.</a:t>
            </a:r>
            <a:endParaRPr lang="ru-RU" sz="3600" b="1" i="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02" t="18597" r="6697" b="12604"/>
          <a:stretch/>
        </p:blipFill>
        <p:spPr>
          <a:xfrm>
            <a:off x="6153665" y="6872791"/>
            <a:ext cx="8526162" cy="499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368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9905" y="2806707"/>
            <a:ext cx="10058400" cy="670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4279" y="913881"/>
            <a:ext cx="102540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  <a:t>Благодарю за внимание!</a:t>
            </a:r>
            <a:endParaRPr lang="ru-RU" sz="7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69709" y="10204804"/>
            <a:ext cx="117813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Здоровья вам и вашим малышам!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205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1925" y="741406"/>
            <a:ext cx="1720060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6000" b="1" dirty="0">
                <a:solidFill>
                  <a:srgbClr val="002060"/>
                </a:solidFill>
                <a:latin typeface="PT Sans"/>
              </a:rPr>
              <a:t>Период новорожденности</a:t>
            </a:r>
            <a:r>
              <a:rPr lang="ru-RU" sz="6000" dirty="0">
                <a:solidFill>
                  <a:srgbClr val="002060"/>
                </a:solidFill>
                <a:latin typeface="PT Sans"/>
              </a:rPr>
              <a:t> — это период адаптации ребенка к условиям </a:t>
            </a:r>
            <a:r>
              <a:rPr lang="ru-RU" sz="6000" dirty="0" err="1">
                <a:solidFill>
                  <a:srgbClr val="002060"/>
                </a:solidFill>
                <a:latin typeface="PT Sans"/>
              </a:rPr>
              <a:t>внеутробной</a:t>
            </a:r>
            <a:r>
              <a:rPr lang="ru-RU" sz="6000" dirty="0">
                <a:solidFill>
                  <a:srgbClr val="002060"/>
                </a:solidFill>
                <a:latin typeface="PT Sans"/>
              </a:rPr>
              <a:t> жизни, длительность которого составляет 28 дней с момента рождения.</a:t>
            </a:r>
            <a:endParaRPr lang="ru-RU" sz="60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0219" y="4867473"/>
            <a:ext cx="9819738" cy="651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4734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58111" y="7397151"/>
            <a:ext cx="6048375" cy="454342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7838" y="834763"/>
            <a:ext cx="20388648" cy="920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Helvetica Neue"/>
              </a:rPr>
              <a:t>В первые дни жизни младенца очень важно помнить о таком явлении как адаптация. </a:t>
            </a:r>
          </a:p>
          <a:p>
            <a:endParaRPr lang="ru-RU" sz="4000" b="1" i="0" dirty="0" smtClean="0">
              <a:solidFill>
                <a:srgbClr val="FF0000"/>
              </a:solidFill>
              <a:effectLst/>
              <a:latin typeface="Helvetica Neue"/>
            </a:endParaRPr>
          </a:p>
          <a:p>
            <a:r>
              <a:rPr lang="ru-RU" sz="4000" b="1" i="0" dirty="0" smtClean="0">
                <a:solidFill>
                  <a:srgbClr val="FF0000"/>
                </a:solidFill>
                <a:effectLst/>
                <a:latin typeface="Helvetica Neue"/>
              </a:rPr>
              <a:t>Адаптация</a:t>
            </a:r>
            <a:r>
              <a:rPr lang="ru-RU" sz="4000" b="1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Helvetica Neue"/>
              </a:rPr>
              <a:t> – это процесс привыкания к новым обстоятельствам жизни. Когда маленький ребенок приходит в наш мир, то сталкивается с совершенно непривычными ему ощущениями, чувствами, образами. </a:t>
            </a:r>
          </a:p>
          <a:p>
            <a:r>
              <a:rPr lang="ru-RU" sz="4000" b="1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Helvetica Neue"/>
              </a:rPr>
              <a:t>То, как он это переживет, зависит не только от его врожденных адаптационных способностей, но и от людей, которые находятся рядом с ним.</a:t>
            </a:r>
          </a:p>
          <a:p>
            <a:endParaRPr lang="ru-RU" sz="4000" b="1" dirty="0">
              <a:solidFill>
                <a:schemeClr val="accent1">
                  <a:lumMod val="50000"/>
                </a:schemeClr>
              </a:solidFill>
              <a:latin typeface="Helvetica Neue"/>
            </a:endParaRPr>
          </a:p>
          <a:p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Когда вы продумываете уход за новорожденным ребенком, помните: важно помочь ему адаптироваться в пока еще </a:t>
            </a:r>
            <a:endParaRPr lang="ru-RU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чужом 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мире, 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нужно 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создать такие условия, которые </a:t>
            </a:r>
            <a:endParaRPr lang="ru-RU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напоминали 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бы его внутриутробную жизнь.</a:t>
            </a:r>
            <a:endParaRPr lang="ru-RU" sz="4800" b="1" i="0" dirty="0" smtClean="0">
              <a:solidFill>
                <a:schemeClr val="accent1">
                  <a:lumMod val="50000"/>
                </a:schemeClr>
              </a:solidFill>
              <a:effectLst/>
              <a:latin typeface="Helvetica Neue"/>
            </a:endParaRPr>
          </a:p>
          <a:p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7373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456"/>
          <a:stretch/>
        </p:blipFill>
        <p:spPr>
          <a:xfrm>
            <a:off x="15151263" y="4872021"/>
            <a:ext cx="5632802" cy="649952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26707" y="336054"/>
            <a:ext cx="19202400" cy="11541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PT Sans"/>
              </a:rPr>
              <a:t>Уход за малышом начинается ещё в родильном доме:</a:t>
            </a:r>
          </a:p>
          <a:p>
            <a:endParaRPr lang="ru-RU" sz="4800" b="1" dirty="0" smtClean="0">
              <a:solidFill>
                <a:srgbClr val="002060"/>
              </a:solidFill>
              <a:latin typeface="PT Sans"/>
            </a:endParaRPr>
          </a:p>
          <a:p>
            <a:r>
              <a:rPr lang="ru-RU" sz="4800" b="1" dirty="0" smtClean="0">
                <a:solidFill>
                  <a:srgbClr val="002060"/>
                </a:solidFill>
                <a:latin typeface="PT Sans"/>
              </a:rPr>
              <a:t>То, что может сделать мама </a:t>
            </a:r>
          </a:p>
          <a:p>
            <a:r>
              <a:rPr lang="ru-RU" sz="4800" b="1" dirty="0" smtClean="0">
                <a:solidFill>
                  <a:srgbClr val="FF0000"/>
                </a:solidFill>
                <a:latin typeface="PT Sans"/>
              </a:rPr>
              <a:t>* Раннее прикладывание к груди</a:t>
            </a:r>
          </a:p>
          <a:p>
            <a:r>
              <a:rPr lang="ru-RU" sz="4800" b="1" dirty="0" smtClean="0">
                <a:solidFill>
                  <a:srgbClr val="FF0000"/>
                </a:solidFill>
                <a:latin typeface="PT Sans"/>
              </a:rPr>
              <a:t>* Поддержание нормальной температуры ребенка</a:t>
            </a:r>
          </a:p>
          <a:p>
            <a:r>
              <a:rPr lang="ru-RU" sz="4800" b="1" dirty="0" smtClean="0">
                <a:solidFill>
                  <a:srgbClr val="FF0000"/>
                </a:solidFill>
                <a:latin typeface="PT Sans"/>
              </a:rPr>
              <a:t>* Вовлечение членов семьи в уход за</a:t>
            </a:r>
          </a:p>
          <a:p>
            <a:r>
              <a:rPr lang="ru-RU" sz="4800" b="1" dirty="0">
                <a:solidFill>
                  <a:srgbClr val="FF0000"/>
                </a:solidFill>
                <a:latin typeface="PT Sans"/>
              </a:rPr>
              <a:t>м</a:t>
            </a:r>
            <a:r>
              <a:rPr lang="ru-RU" sz="4800" b="1" dirty="0" smtClean="0">
                <a:solidFill>
                  <a:srgbClr val="FF0000"/>
                </a:solidFill>
                <a:latin typeface="PT Sans"/>
              </a:rPr>
              <a:t>алышом </a:t>
            </a:r>
          </a:p>
          <a:p>
            <a:endParaRPr lang="ru-RU" sz="4800" b="1" dirty="0" smtClean="0">
              <a:solidFill>
                <a:srgbClr val="002060"/>
              </a:solidFill>
              <a:latin typeface="PT Sans"/>
            </a:endParaRPr>
          </a:p>
          <a:p>
            <a:r>
              <a:rPr lang="ru-RU" sz="4800" b="1" dirty="0" smtClean="0">
                <a:solidFill>
                  <a:srgbClr val="002060"/>
                </a:solidFill>
                <a:latin typeface="PT Sans"/>
              </a:rPr>
              <a:t>То, что делают медицинские работники</a:t>
            </a:r>
            <a:endParaRPr lang="ru-RU" sz="4800" b="1" dirty="0">
              <a:solidFill>
                <a:srgbClr val="002060"/>
              </a:solidFill>
              <a:latin typeface="PT Sans"/>
            </a:endParaRPr>
          </a:p>
          <a:p>
            <a:r>
              <a:rPr lang="ru-RU" sz="4400" dirty="0" smtClean="0">
                <a:solidFill>
                  <a:srgbClr val="FF0000"/>
                </a:solidFill>
                <a:latin typeface="+mj-lt"/>
              </a:rPr>
              <a:t>*проведение </a:t>
            </a:r>
            <a:r>
              <a:rPr lang="ru-RU" sz="4400" dirty="0">
                <a:solidFill>
                  <a:srgbClr val="FF0000"/>
                </a:solidFill>
                <a:latin typeface="+mj-lt"/>
              </a:rPr>
              <a:t>неонатального скрининга на </a:t>
            </a:r>
            <a:endParaRPr lang="ru-RU" sz="4400" dirty="0" smtClean="0">
              <a:solidFill>
                <a:srgbClr val="FF0000"/>
              </a:solidFill>
              <a:latin typeface="+mj-lt"/>
            </a:endParaRPr>
          </a:p>
          <a:p>
            <a:r>
              <a:rPr lang="ru-RU" sz="4400" dirty="0" smtClean="0">
                <a:solidFill>
                  <a:srgbClr val="FF0000"/>
                </a:solidFill>
                <a:latin typeface="+mj-lt"/>
              </a:rPr>
              <a:t>наследственные </a:t>
            </a:r>
            <a:r>
              <a:rPr lang="ru-RU" sz="4400" dirty="0">
                <a:solidFill>
                  <a:srgbClr val="FF0000"/>
                </a:solidFill>
                <a:latin typeface="+mj-lt"/>
              </a:rPr>
              <a:t>заболевания</a:t>
            </a:r>
            <a:r>
              <a:rPr lang="ru-RU" sz="4400" dirty="0" smtClean="0">
                <a:solidFill>
                  <a:srgbClr val="FF0000"/>
                </a:solidFill>
                <a:latin typeface="+mj-lt"/>
              </a:rPr>
              <a:t>;</a:t>
            </a:r>
          </a:p>
          <a:p>
            <a:r>
              <a:rPr lang="ru-RU" sz="4400" dirty="0" smtClean="0">
                <a:solidFill>
                  <a:srgbClr val="FF0000"/>
                </a:solidFill>
                <a:latin typeface="+mj-lt"/>
              </a:rPr>
              <a:t>*проведение </a:t>
            </a:r>
            <a:r>
              <a:rPr lang="ru-RU" sz="4400" dirty="0" err="1">
                <a:solidFill>
                  <a:srgbClr val="FF0000"/>
                </a:solidFill>
                <a:latin typeface="+mj-lt"/>
              </a:rPr>
              <a:t>аудиологического</a:t>
            </a:r>
            <a:r>
              <a:rPr lang="ru-RU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4400" dirty="0" err="1" smtClean="0">
                <a:solidFill>
                  <a:srgbClr val="FF0000"/>
                </a:solidFill>
                <a:latin typeface="+mj-lt"/>
              </a:rPr>
              <a:t>скриннинга</a:t>
            </a:r>
            <a:r>
              <a:rPr lang="ru-RU" sz="4400" dirty="0" smtClean="0">
                <a:solidFill>
                  <a:srgbClr val="FF0000"/>
                </a:solidFill>
                <a:latin typeface="+mj-lt"/>
              </a:rPr>
              <a:t> </a:t>
            </a:r>
          </a:p>
          <a:p>
            <a:r>
              <a:rPr lang="ru-RU" sz="4400" dirty="0" smtClean="0">
                <a:solidFill>
                  <a:srgbClr val="FF0000"/>
                </a:solidFill>
                <a:latin typeface="+mj-lt"/>
              </a:rPr>
              <a:t>(проверка слуха)</a:t>
            </a:r>
            <a:r>
              <a:rPr lang="ru-RU" sz="4400" dirty="0">
                <a:solidFill>
                  <a:srgbClr val="FF0000"/>
                </a:solidFill>
                <a:latin typeface="+mj-lt"/>
              </a:rPr>
              <a:t> </a:t>
            </a:r>
            <a:endParaRPr lang="ru-RU" sz="4400" dirty="0" smtClean="0">
              <a:solidFill>
                <a:srgbClr val="FF0000"/>
              </a:solidFill>
              <a:latin typeface="+mj-lt"/>
            </a:endParaRPr>
          </a:p>
          <a:p>
            <a:r>
              <a:rPr lang="ru-RU" sz="4400" dirty="0" smtClean="0">
                <a:solidFill>
                  <a:srgbClr val="FF0000"/>
                </a:solidFill>
                <a:latin typeface="+mj-lt"/>
              </a:rPr>
              <a:t>*вакцинация новорожденного против гепатита В</a:t>
            </a:r>
          </a:p>
          <a:p>
            <a:r>
              <a:rPr lang="ru-RU" sz="4400" dirty="0" smtClean="0">
                <a:solidFill>
                  <a:srgbClr val="FF0000"/>
                </a:solidFill>
                <a:latin typeface="+mj-lt"/>
              </a:rPr>
              <a:t> и </a:t>
            </a:r>
            <a:r>
              <a:rPr lang="ru-RU" sz="4400" dirty="0" err="1" smtClean="0">
                <a:solidFill>
                  <a:srgbClr val="FF0000"/>
                </a:solidFill>
                <a:latin typeface="+mj-lt"/>
              </a:rPr>
              <a:t>тубекулеза</a:t>
            </a:r>
            <a:endParaRPr lang="ru-RU" sz="4400" dirty="0">
              <a:solidFill>
                <a:srgbClr val="FF0000"/>
              </a:solidFill>
              <a:latin typeface="+mj-lt"/>
            </a:endParaRPr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868352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05685" y="6716055"/>
            <a:ext cx="6326659" cy="478177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0130" y="246789"/>
            <a:ext cx="20512215" cy="13388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                           УХОД ЗА ПУПОВИННЫМ ОСТАТКОМ</a:t>
            </a:r>
          </a:p>
          <a:p>
            <a:endParaRPr lang="ru-RU" sz="4800" b="1" dirty="0" smtClean="0">
              <a:solidFill>
                <a:srgbClr val="FF0000"/>
              </a:solidFill>
            </a:endParaRPr>
          </a:p>
          <a:p>
            <a:r>
              <a:rPr lang="ru-RU" sz="4800" b="1" dirty="0" smtClean="0">
                <a:solidFill>
                  <a:srgbClr val="FF0000"/>
                </a:solidFill>
              </a:rPr>
              <a:t>Малыша, обычно выписывают с пластиковой скрепкой на пупке.</a:t>
            </a:r>
          </a:p>
          <a:p>
            <a:r>
              <a:rPr lang="ru-RU" sz="4800" b="1" dirty="0" smtClean="0">
                <a:solidFill>
                  <a:srgbClr val="FF0000"/>
                </a:solidFill>
              </a:rPr>
              <a:t>В настоящее время, согласно новым рекомендациям </a:t>
            </a:r>
          </a:p>
          <a:p>
            <a:pPr marL="914400" indent="-914400">
              <a:buAutoNum type="arabicPeriod"/>
            </a:pPr>
            <a:r>
              <a:rPr lang="ru-RU" sz="4800" dirty="0" smtClean="0"/>
              <a:t>для ухода за пуповинным остатком не требуется создания стерильных условий</a:t>
            </a:r>
          </a:p>
          <a:p>
            <a:pPr marL="914400" indent="-914400">
              <a:buAutoNum type="arabicPeriod"/>
            </a:pPr>
            <a:r>
              <a:rPr lang="ru-RU" sz="4800" dirty="0"/>
              <a:t>н</a:t>
            </a:r>
            <a:r>
              <a:rPr lang="ru-RU" sz="4800" dirty="0" smtClean="0"/>
              <a:t>е рекомендуется обрабатывать пуповинный остаток какими-либо антисептиками (зеленка, йод и т.д.)</a:t>
            </a:r>
          </a:p>
          <a:p>
            <a:pPr marL="914400" indent="-914400">
              <a:buAutoNum type="arabicPeriod"/>
            </a:pPr>
            <a:r>
              <a:rPr lang="ru-RU" sz="4800" dirty="0" smtClean="0"/>
              <a:t>достаточно содержать его сухим и чистым, предохранять от загрязнения мочой, калом</a:t>
            </a:r>
          </a:p>
          <a:p>
            <a:pPr marL="914400" indent="-914400">
              <a:buAutoNum type="arabicPeriod"/>
            </a:pPr>
            <a:r>
              <a:rPr lang="ru-RU" sz="4800" dirty="0" smtClean="0"/>
              <a:t>Не рекомендуется пользоваться повязками и </a:t>
            </a:r>
          </a:p>
          <a:p>
            <a:r>
              <a:rPr lang="ru-RU" sz="4800" dirty="0" smtClean="0"/>
              <a:t>дополнительным подвязыванием пуповины </a:t>
            </a:r>
          </a:p>
          <a:p>
            <a:endParaRPr lang="ru-RU" sz="4800" dirty="0"/>
          </a:p>
          <a:p>
            <a:r>
              <a:rPr lang="ru-RU" sz="4800" b="1" dirty="0" smtClean="0">
                <a:solidFill>
                  <a:srgbClr val="FF0000"/>
                </a:solidFill>
              </a:rPr>
              <a:t>Пуповинный остаток высыхает, и мумифицируется</a:t>
            </a:r>
          </a:p>
          <a:p>
            <a:r>
              <a:rPr lang="ru-RU" sz="4800" b="1" dirty="0" smtClean="0">
                <a:solidFill>
                  <a:srgbClr val="FF0000"/>
                </a:solidFill>
              </a:rPr>
              <a:t> при воздействии воздуха, затем отпадает в течение </a:t>
            </a:r>
          </a:p>
          <a:p>
            <a:r>
              <a:rPr lang="ru-RU" sz="4800" b="1" dirty="0" smtClean="0">
                <a:solidFill>
                  <a:srgbClr val="FF0000"/>
                </a:solidFill>
              </a:rPr>
              <a:t>первой недели жизни!!!</a:t>
            </a:r>
          </a:p>
          <a:p>
            <a:pPr marL="914400" indent="-914400">
              <a:buAutoNum type="arabicPeriod"/>
            </a:pPr>
            <a:endParaRPr lang="ru-RU" sz="4800" b="1" dirty="0">
              <a:solidFill>
                <a:srgbClr val="FF0000"/>
              </a:solidFill>
            </a:endParaRPr>
          </a:p>
          <a:p>
            <a:pPr algn="just"/>
            <a:r>
              <a:rPr lang="ru-RU" sz="4800" b="1" dirty="0" smtClean="0">
                <a:solidFill>
                  <a:srgbClr val="FF0000"/>
                </a:solidFill>
              </a:rPr>
              <a:t> 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8910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34" t="15697" r="19706" b="21900"/>
          <a:stretch/>
        </p:blipFill>
        <p:spPr>
          <a:xfrm>
            <a:off x="15282489" y="6499654"/>
            <a:ext cx="6094699" cy="534458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1277" y="311148"/>
            <a:ext cx="20462788" cy="13388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Уход за кожей малыша</a:t>
            </a:r>
          </a:p>
          <a:p>
            <a:endParaRPr lang="ru-RU" sz="4800" b="1" dirty="0">
              <a:solidFill>
                <a:srgbClr val="FF0000"/>
              </a:solidFill>
            </a:endParaRPr>
          </a:p>
          <a:p>
            <a:r>
              <a:rPr lang="ru-RU" sz="4800" b="1" dirty="0" smtClean="0">
                <a:solidFill>
                  <a:srgbClr val="FF0000"/>
                </a:solidFill>
              </a:rPr>
              <a:t> 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В первые дни после рождения на коже может наблюдаться покраснение, шелушение и это не требует дополнительного лечения и обработки!!!</a:t>
            </a:r>
          </a:p>
          <a:p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Кожа ребенка очень нежная и чувствительная к восприятию, поэтому при выборе линейки по уходу важно выбирать средства с мягкими составами, которые подходят для новорожденных!</a:t>
            </a:r>
          </a:p>
          <a:p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Необходимо избегать широкого использования </a:t>
            </a:r>
          </a:p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вазелина (растительного масла), задерживающего </a:t>
            </a:r>
          </a:p>
          <a:p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в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лагу и являющегося активным аллергеном</a:t>
            </a:r>
          </a:p>
          <a:p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Многие присыпки содержат частицы, вызывающие</a:t>
            </a:r>
          </a:p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 раздражение кожи, а также отдушки, провоцирующие </a:t>
            </a:r>
          </a:p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аллергические реакции. </a:t>
            </a:r>
          </a:p>
          <a:p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7678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9576" y="518638"/>
            <a:ext cx="20926467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Независимо от типа подгузников (одноразовые или многоразовые) необходимо соблюдать правила ухода за ребёнком: </a:t>
            </a:r>
          </a:p>
          <a:p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• менять подгузник при его наполнении (не дольше 4х часов); </a:t>
            </a:r>
          </a:p>
          <a:p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• сразу менять подгузник после дефекации ребёнка; </a:t>
            </a:r>
          </a:p>
          <a:p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• использовать «дышащие» подгузники; </a:t>
            </a:r>
          </a:p>
          <a:p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• организовывать воздушные ванны как можно чаще в течение дня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7718" y="7089175"/>
            <a:ext cx="10858821" cy="465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4106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89710" y="7168245"/>
            <a:ext cx="5347221" cy="44471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83957" y="469557"/>
            <a:ext cx="19597815" cy="10864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6000" b="1" dirty="0" smtClean="0">
                <a:solidFill>
                  <a:srgbClr val="FF0000"/>
                </a:solidFill>
              </a:rPr>
              <a:t>Подмывание новорожденного</a:t>
            </a:r>
          </a:p>
          <a:p>
            <a:pPr algn="just" fontAlgn="base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Подмывать малыша под проточной водой нужно после каждой дефекации.</a:t>
            </a:r>
          </a:p>
          <a:p>
            <a:pPr algn="just" fontAlgn="base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Удобно подмывать новорожденного так: </a:t>
            </a:r>
          </a:p>
          <a:p>
            <a:pPr algn="just" fontAlgn="base"/>
            <a:endParaRPr lang="ru-RU" sz="4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 fontAlgn="base">
              <a:buFont typeface="+mj-lt"/>
              <a:buAutoNum type="arabicPeriod"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Положите малыша животом на вашу левую ладонь лицом к себе или спиной на свое предплечье головой к вам.</a:t>
            </a:r>
          </a:p>
          <a:p>
            <a:pPr algn="just" fontAlgn="base">
              <a:buFont typeface="+mj-lt"/>
              <a:buAutoNum type="arabicPeriod"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Подставьте нижнюю часть туловища ребенка под проточную воду.</a:t>
            </a:r>
          </a:p>
          <a:p>
            <a:pPr algn="just" fontAlgn="base">
              <a:buFont typeface="+mj-lt"/>
              <a:buAutoNum type="arabicPeriod"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Допустимо использовать детские моющие средства.</a:t>
            </a:r>
          </a:p>
          <a:p>
            <a:pPr algn="just" fontAlgn="base">
              <a:buFont typeface="+mj-lt"/>
              <a:buAutoNum type="arabicPeriod"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Потом тщательно смойте мыло водой, промокните кожу ребенка полотенцем или пеленкой.</a:t>
            </a:r>
          </a:p>
          <a:p>
            <a:pPr algn="just" fontAlgn="base"/>
            <a:endParaRPr lang="ru-RU" sz="4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 fontAlgn="base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Если малыш только помочился в подгузник, то можно не </a:t>
            </a:r>
          </a:p>
          <a:p>
            <a:pPr algn="just" fontAlgn="base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подмывать его, а при смене подгузника воспользоваться </a:t>
            </a:r>
          </a:p>
          <a:p>
            <a:pPr algn="just" fontAlgn="base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влажными салфетками. </a:t>
            </a:r>
          </a:p>
          <a:p>
            <a:pPr algn="just" fontAlgn="base"/>
            <a:endParaRPr lang="ru-RU" sz="4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 fontAlgn="base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Выбирайте специальные детские салфетки без </a:t>
            </a:r>
          </a:p>
          <a:p>
            <a:pPr algn="just" fontAlgn="base"/>
            <a:r>
              <a:rPr lang="ru-RU" sz="4000" b="1" dirty="0" err="1" smtClean="0">
                <a:solidFill>
                  <a:schemeClr val="accent1">
                    <a:lumMod val="50000"/>
                  </a:schemeClr>
                </a:solidFill>
              </a:rPr>
              <a:t>ароматизаторов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 и спирта.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83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77883" y="5759384"/>
            <a:ext cx="7024020" cy="627479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236620" y="400221"/>
            <a:ext cx="88533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sz="4000" b="1" dirty="0">
                <a:solidFill>
                  <a:srgbClr val="FF0000"/>
                </a:solidFill>
                <a:latin typeface="inherit"/>
              </a:rPr>
              <a:t>Утренний туалет новорожденного</a:t>
            </a:r>
            <a:endParaRPr lang="ru-RU" sz="4000" b="1" i="0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7810" y="1108107"/>
            <a:ext cx="19202400" cy="10926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buFont typeface="+mj-lt"/>
              <a:buAutoNum type="arabicPeriod"/>
            </a:pP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Умывание новорожденного проводят сверху вниз. Малыша умывают с помощью ватных дисков, смоченных в теплой кипяченой водичке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 fontAlgn="base">
              <a:buFont typeface="+mj-lt"/>
              <a:buAutoNum type="arabicPeriod"/>
            </a:pPr>
            <a:endParaRPr lang="ru-RU" sz="44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 fontAlgn="base">
              <a:buFont typeface="+mj-lt"/>
              <a:buAutoNum type="arabicPeriod"/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Протереть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малышу глазки, от внешнего края к внутреннему. Для гигиены каждого глаза рекомендуется брать новый ватный диск.</a:t>
            </a:r>
          </a:p>
          <a:p>
            <a:pPr algn="just" fontAlgn="base">
              <a:buFont typeface="+mj-lt"/>
              <a:buAutoNum type="arabicPeriod"/>
            </a:pPr>
            <a:endParaRPr lang="ru-RU" sz="44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 fontAlgn="base">
              <a:buFont typeface="+mj-lt"/>
              <a:buAutoNum type="arabicPeriod"/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Аккуратно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протереть влажным ватным диском личико ребенка, ушки – снаружи, кожу за ушками, шейку.</a:t>
            </a:r>
          </a:p>
          <a:p>
            <a:pPr algn="just" fontAlgn="base">
              <a:buFont typeface="+mj-lt"/>
              <a:buAutoNum type="arabicPeriod"/>
            </a:pPr>
            <a:endParaRPr lang="ru-RU" sz="44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 fontAlgn="base">
              <a:buFont typeface="+mj-lt"/>
              <a:buAutoNum type="arabicPeriod"/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Прислушайтесь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к дыханию малыша, оно должно </a:t>
            </a:r>
            <a:endParaRPr lang="ru-RU" sz="44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быть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свободным. </a:t>
            </a:r>
            <a:endParaRPr lang="ru-RU" sz="44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 fontAlgn="base"/>
            <a:endParaRPr lang="ru-RU" sz="44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5.Если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дыхание 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затруднено, прочистите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нос малышу. </a:t>
            </a:r>
            <a:endParaRPr lang="ru-RU" sz="44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д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ля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этого можно использовать специальный </a:t>
            </a:r>
            <a:endParaRPr lang="ru-RU" sz="44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солевой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раствор для детей до года и 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аспиратор</a:t>
            </a:r>
          </a:p>
          <a:p>
            <a:pPr algn="just" fontAlgn="base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(устройство, которое помогает отсасывать слизь).</a:t>
            </a:r>
            <a:endParaRPr lang="ru-RU" sz="4400" b="1" i="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12289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</TotalTime>
  <Words>716</Words>
  <Application>Microsoft Office PowerPoint</Application>
  <PresentationFormat>Произвольный</PresentationFormat>
  <Paragraphs>132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Nestle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Tretyakova,Tatyana,SAINT PETERSBURG,Infant Nutrition</dc:creator>
  <cp:lastModifiedBy>ngzha</cp:lastModifiedBy>
  <cp:revision>54</cp:revision>
  <dcterms:created xsi:type="dcterms:W3CDTF">2017-11-17T19:00:51Z</dcterms:created>
  <dcterms:modified xsi:type="dcterms:W3CDTF">2019-07-31T10:16:15Z</dcterms:modified>
</cp:coreProperties>
</file>