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88" r:id="rId2"/>
    <p:sldId id="275" r:id="rId3"/>
    <p:sldId id="261" r:id="rId4"/>
    <p:sldId id="263" r:id="rId5"/>
    <p:sldId id="264" r:id="rId6"/>
    <p:sldId id="265" r:id="rId7"/>
    <p:sldId id="267" r:id="rId8"/>
    <p:sldId id="268" r:id="rId9"/>
    <p:sldId id="269" r:id="rId10"/>
    <p:sldId id="289" r:id="rId11"/>
    <p:sldId id="266" r:id="rId12"/>
    <p:sldId id="273" r:id="rId13"/>
  </p:sldIdLst>
  <p:sldSz cx="21674138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6AE0D421-15FA-4374-822F-CBEE0F4B5E42}">
          <p14:sldIdLst>
            <p14:sldId id="288"/>
            <p14:sldId id="275"/>
          </p14:sldIdLst>
        </p14:section>
        <p14:section name="Раздел без заголовка" id="{B0E19E1B-B25E-4B6F-8EEF-07796483193E}">
          <p14:sldIdLst>
            <p14:sldId id="261"/>
            <p14:sldId id="263"/>
            <p14:sldId id="264"/>
            <p14:sldId id="265"/>
            <p14:sldId id="267"/>
            <p14:sldId id="268"/>
            <p14:sldId id="269"/>
            <p14:sldId id="289"/>
            <p14:sldId id="266"/>
            <p14:sldId id="273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etyakova,Tatyana,SAINT PETERSBURG,Infant Nutrition" initials="TPN" lastIdx="1" clrIdx="0">
    <p:extLst>
      <p:ext uri="{19B8F6BF-5375-455C-9EA6-DF929625EA0E}">
        <p15:presenceInfo xmlns:p15="http://schemas.microsoft.com/office/powerpoint/2012/main" xmlns="" userId="S-1-5-21-1220945662-2111687655-725345543-133748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498" y="-72"/>
      </p:cViewPr>
      <p:guideLst>
        <p:guide orient="horz" pos="3840"/>
        <p:guide pos="68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89D25-9128-421A-BB04-551C4527312E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0AD47-18F7-40F2-AAC3-046B0757B3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303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D517D-E899-4B9B-B5A2-435CC9CA9F2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98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9267" y="1995312"/>
            <a:ext cx="16255604" cy="4244622"/>
          </a:xfrm>
        </p:spPr>
        <p:txBody>
          <a:bodyPr anchor="b"/>
          <a:lstStyle>
            <a:lvl1pPr algn="ctr">
              <a:defRPr sz="1066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267" y="6403623"/>
            <a:ext cx="16255604" cy="2943577"/>
          </a:xfrm>
        </p:spPr>
        <p:txBody>
          <a:bodyPr/>
          <a:lstStyle>
            <a:lvl1pPr marL="0" indent="0" algn="ctr">
              <a:buNone/>
              <a:defRPr sz="4266"/>
            </a:lvl1pPr>
            <a:lvl2pPr marL="812764" indent="0" algn="ctr">
              <a:buNone/>
              <a:defRPr sz="3555"/>
            </a:lvl2pPr>
            <a:lvl3pPr marL="1625529" indent="0" algn="ctr">
              <a:buNone/>
              <a:defRPr sz="3200"/>
            </a:lvl3pPr>
            <a:lvl4pPr marL="2438293" indent="0" algn="ctr">
              <a:buNone/>
              <a:defRPr sz="2844"/>
            </a:lvl4pPr>
            <a:lvl5pPr marL="3251058" indent="0" algn="ctr">
              <a:buNone/>
              <a:defRPr sz="2844"/>
            </a:lvl5pPr>
            <a:lvl6pPr marL="4063822" indent="0" algn="ctr">
              <a:buNone/>
              <a:defRPr sz="2844"/>
            </a:lvl6pPr>
            <a:lvl7pPr marL="4876587" indent="0" algn="ctr">
              <a:buNone/>
              <a:defRPr sz="2844"/>
            </a:lvl7pPr>
            <a:lvl8pPr marL="5689351" indent="0" algn="ctr">
              <a:buNone/>
              <a:defRPr sz="2844"/>
            </a:lvl8pPr>
            <a:lvl9pPr marL="6502116" indent="0" algn="ctr">
              <a:buNone/>
              <a:defRPr sz="284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31.07.2019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038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31.07.2019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567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0555" y="649111"/>
            <a:ext cx="4673486" cy="103321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097" y="649111"/>
            <a:ext cx="13749531" cy="103321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31.07.2019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8970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7/31/2019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5334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31.07.2019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893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08" y="3039535"/>
            <a:ext cx="18693944" cy="5071532"/>
          </a:xfrm>
        </p:spPr>
        <p:txBody>
          <a:bodyPr anchor="b"/>
          <a:lstStyle>
            <a:lvl1pPr>
              <a:defRPr sz="1066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808" y="8159046"/>
            <a:ext cx="18693944" cy="2666999"/>
          </a:xfrm>
        </p:spPr>
        <p:txBody>
          <a:bodyPr/>
          <a:lstStyle>
            <a:lvl1pPr marL="0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1pPr>
            <a:lvl2pPr marL="812764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2pPr>
            <a:lvl3pPr marL="16255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29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05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3822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58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3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116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31.07.2019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116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097" y="3245556"/>
            <a:ext cx="9211509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532" y="3245556"/>
            <a:ext cx="9211509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31.07.2019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158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649112"/>
            <a:ext cx="18693944" cy="2356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21" y="2988734"/>
            <a:ext cx="9169175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2921" y="4453467"/>
            <a:ext cx="9169175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532" y="2988734"/>
            <a:ext cx="9214332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532" y="4453467"/>
            <a:ext cx="9214332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31.07.2019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970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31.07.2019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917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31.07.2019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830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32" y="1755423"/>
            <a:ext cx="10972532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6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31.07.2019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949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32" y="1755423"/>
            <a:ext cx="10972532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764" indent="0">
              <a:buNone/>
              <a:defRPr sz="4978"/>
            </a:lvl2pPr>
            <a:lvl3pPr marL="1625529" indent="0">
              <a:buNone/>
              <a:defRPr sz="4266"/>
            </a:lvl3pPr>
            <a:lvl4pPr marL="2438293" indent="0">
              <a:buNone/>
              <a:defRPr sz="3555"/>
            </a:lvl4pPr>
            <a:lvl5pPr marL="3251058" indent="0">
              <a:buNone/>
              <a:defRPr sz="3555"/>
            </a:lvl5pPr>
            <a:lvl6pPr marL="4063822" indent="0">
              <a:buNone/>
              <a:defRPr sz="3555"/>
            </a:lvl6pPr>
            <a:lvl7pPr marL="4876587" indent="0">
              <a:buNone/>
              <a:defRPr sz="3555"/>
            </a:lvl7pPr>
            <a:lvl8pPr marL="5689351" indent="0">
              <a:buNone/>
              <a:defRPr sz="3555"/>
            </a:lvl8pPr>
            <a:lvl9pPr marL="6502116" indent="0">
              <a:buNone/>
              <a:defRPr sz="3555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31.07.2019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921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097" y="649112"/>
            <a:ext cx="18693944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097" y="3245556"/>
            <a:ext cx="18693944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097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00CCD-B6CA-4BA6-8EFB-42919D69E10C}" type="datetimeFigureOut">
              <a:rPr lang="ru-RU" smtClean="0"/>
              <a:pPr/>
              <a:t>31.07.2019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9558" y="11300179"/>
            <a:ext cx="7315022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7360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848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162552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82" indent="-406382" algn="l" defTabSz="1625529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147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2pPr>
      <a:lvl3pPr marL="2031911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3pPr>
      <a:lvl4pPr marL="2844676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40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204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69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733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98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4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29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93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58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822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87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51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116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0903" y="1562112"/>
            <a:ext cx="13025631" cy="86770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1423" y="312214"/>
            <a:ext cx="17546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«когда кажется, что молока не хватает»</a:t>
            </a:r>
            <a:endParaRPr lang="ru-RU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19360" y="10576560"/>
            <a:ext cx="10881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/>
              <a:t>Зелянина</a:t>
            </a:r>
            <a:r>
              <a:rPr lang="ru-RU" sz="4000" b="1" dirty="0" smtClean="0"/>
              <a:t> Елена Викторовна, </a:t>
            </a:r>
          </a:p>
          <a:p>
            <a:pPr algn="ctr"/>
            <a:r>
              <a:rPr lang="ru-RU" sz="4000" b="1" dirty="0" smtClean="0"/>
              <a:t>кабинет здорового ребенка ГБУЗ АО «АГДКП»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17406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3070" y="1087395"/>
            <a:ext cx="14778681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u="sng" dirty="0" smtClean="0">
                <a:solidFill>
                  <a:srgbClr val="0070C0"/>
                </a:solidFill>
              </a:rPr>
              <a:t>На выработку молока не влияют</a:t>
            </a:r>
          </a:p>
          <a:p>
            <a:pPr algn="ctr"/>
            <a:endParaRPr lang="ru-RU" sz="5000" b="1" u="sng" dirty="0">
              <a:solidFill>
                <a:srgbClr val="0070C0"/>
              </a:solidFill>
            </a:endParaRPr>
          </a:p>
          <a:p>
            <a:r>
              <a:rPr lang="ru-RU" sz="4000" b="1" dirty="0" smtClean="0">
                <a:solidFill>
                  <a:srgbClr val="0070C0"/>
                </a:solidFill>
              </a:rPr>
              <a:t>Возраст матери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Половая жизнь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Менструация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Неодобрение родственников и соседей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Выход на работу или учебу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Возраст ребенка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Кесарево сечение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Преждевременные роды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Многодетность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Диета матери</a:t>
            </a:r>
          </a:p>
          <a:p>
            <a:endParaRPr lang="ru-RU" sz="4000" b="1" dirty="0" smtClean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5225" y="5443439"/>
            <a:ext cx="8136731" cy="610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97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07" t="27305" b="11510"/>
          <a:stretch/>
        </p:blipFill>
        <p:spPr>
          <a:xfrm>
            <a:off x="0" y="0"/>
            <a:ext cx="21674138" cy="1006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50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t="-79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222" y="734837"/>
            <a:ext cx="18693944" cy="23565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48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E35BEA1-1977-4DEC-B9F9-2AEA2B044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0780" y="1284"/>
            <a:ext cx="16252578" cy="121894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CBF8F10-413E-4120-A53A-E28176B42B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25"/>
          <a:stretch/>
        </p:blipFill>
        <p:spPr>
          <a:xfrm>
            <a:off x="2710780" y="264894"/>
            <a:ext cx="16252578" cy="1166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122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kormlenie-po-trebovaniy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585254" y="5603789"/>
            <a:ext cx="9242855" cy="58968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594" y="1309816"/>
            <a:ext cx="21477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 Достаточно ли у меня молока?</a:t>
            </a:r>
          </a:p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Хватает ли ему моего молока?</a:t>
            </a:r>
          </a:p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Нужно ли докармливать?</a:t>
            </a:r>
            <a:endParaRPr lang="ru-RU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3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07481" y="7725703"/>
            <a:ext cx="4190872" cy="4190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422" y="571500"/>
            <a:ext cx="212783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Признаки недостатка молока</a:t>
            </a:r>
          </a:p>
          <a:p>
            <a:pPr algn="ctr"/>
            <a:endParaRPr lang="ru-RU" sz="6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6000" dirty="0" smtClean="0"/>
              <a:t>недостоверные                     вероятные                       достоверные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222422" y="3639969"/>
            <a:ext cx="7166919" cy="817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500" dirty="0" smtClean="0"/>
              <a:t>Ребенок сосет пальцы</a:t>
            </a:r>
          </a:p>
          <a:p>
            <a:pPr marL="342900" indent="-342900">
              <a:buAutoNum type="arabicPeriod"/>
            </a:pPr>
            <a:r>
              <a:rPr lang="ru-RU" sz="3500" dirty="0" smtClean="0"/>
              <a:t>Кроха спит дольше после кормления из бутылочки</a:t>
            </a:r>
          </a:p>
          <a:p>
            <a:pPr marL="342900" indent="-342900">
              <a:buAutoNum type="arabicPeriod"/>
            </a:pPr>
            <a:r>
              <a:rPr lang="ru-RU" sz="3500" dirty="0" smtClean="0"/>
              <a:t>ГМ выглядит «тощим»</a:t>
            </a:r>
          </a:p>
          <a:p>
            <a:pPr marL="342900" indent="-342900">
              <a:buAutoNum type="arabicPeriod"/>
            </a:pPr>
            <a:r>
              <a:rPr lang="ru-RU" sz="3500" dirty="0" smtClean="0"/>
              <a:t>Живот малыша не округлился после кормления</a:t>
            </a:r>
          </a:p>
          <a:p>
            <a:pPr marL="342900" indent="-342900">
              <a:buAutoNum type="arabicPeriod"/>
            </a:pPr>
            <a:r>
              <a:rPr lang="ru-RU" sz="3500" dirty="0" smtClean="0"/>
              <a:t>Молочные железы стали мягче</a:t>
            </a:r>
          </a:p>
          <a:p>
            <a:pPr marL="342900" indent="-342900">
              <a:buAutoNum type="arabicPeriod"/>
            </a:pPr>
            <a:r>
              <a:rPr lang="ru-RU" sz="3500" dirty="0" smtClean="0"/>
              <a:t>ГМ не капает</a:t>
            </a:r>
          </a:p>
          <a:p>
            <a:pPr marL="342900" indent="-342900">
              <a:buAutoNum type="arabicPeriod"/>
            </a:pPr>
            <a:r>
              <a:rPr lang="ru-RU" sz="3500" dirty="0" smtClean="0"/>
              <a:t>Нет приливов</a:t>
            </a:r>
          </a:p>
          <a:p>
            <a:pPr marL="342900" indent="-342900">
              <a:buAutoNum type="arabicPeriod"/>
            </a:pPr>
            <a:r>
              <a:rPr lang="ru-RU" sz="3500" dirty="0" smtClean="0"/>
              <a:t>«слишком молода» или «слишком стара» кормить грудью</a:t>
            </a:r>
          </a:p>
          <a:p>
            <a:pPr marL="342900" indent="-342900">
              <a:buAutoNum type="arabicPeriod"/>
            </a:pPr>
            <a:r>
              <a:rPr lang="ru-RU" sz="3500" dirty="0" smtClean="0"/>
              <a:t>Ребенок «слишком маленький» или «слишком большой»</a:t>
            </a:r>
          </a:p>
          <a:p>
            <a:pPr marL="342900" indent="-342900">
              <a:buAutoNum type="arabicPeriod"/>
            </a:pPr>
            <a:r>
              <a:rPr lang="ru-RU" sz="3500" dirty="0" smtClean="0"/>
              <a:t>Неудачный опыт предыдущего кормления</a:t>
            </a:r>
            <a:endParaRPr lang="ru-RU" sz="3500" dirty="0"/>
          </a:p>
        </p:txBody>
      </p:sp>
      <p:sp>
        <p:nvSpPr>
          <p:cNvPr id="8" name="TextBox 7"/>
          <p:cNvSpPr txBox="1"/>
          <p:nvPr/>
        </p:nvSpPr>
        <p:spPr>
          <a:xfrm>
            <a:off x="7784757" y="3433822"/>
            <a:ext cx="6474940" cy="844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/>
              <a:t>1 ребенок часто плачет</a:t>
            </a:r>
          </a:p>
          <a:p>
            <a:r>
              <a:rPr lang="ru-RU" sz="3500" dirty="0" smtClean="0"/>
              <a:t>2. очень частые кормления грудью</a:t>
            </a:r>
          </a:p>
          <a:p>
            <a:r>
              <a:rPr lang="ru-RU" sz="3500" dirty="0" smtClean="0"/>
              <a:t>3. очень длительное кормление</a:t>
            </a:r>
          </a:p>
          <a:p>
            <a:r>
              <a:rPr lang="ru-RU" sz="3500" dirty="0" smtClean="0"/>
              <a:t>4. При сцеживании нет молока</a:t>
            </a:r>
          </a:p>
          <a:p>
            <a:r>
              <a:rPr lang="ru-RU" sz="3500" dirty="0" smtClean="0"/>
              <a:t>5. Ребенок отказывается от груди</a:t>
            </a:r>
          </a:p>
          <a:p>
            <a:r>
              <a:rPr lang="ru-RU" sz="3500" dirty="0" smtClean="0"/>
              <a:t>6. У крохи проблемы со стулом плотный, сухой, зеленый)</a:t>
            </a:r>
          </a:p>
          <a:p>
            <a:r>
              <a:rPr lang="ru-RU" sz="3500" dirty="0" smtClean="0"/>
              <a:t>7. У ребенка редкий стул </a:t>
            </a:r>
          </a:p>
          <a:p>
            <a:r>
              <a:rPr lang="ru-RU" sz="3500" dirty="0" smtClean="0"/>
              <a:t>8. Молочные железы не увеличились в объеме</a:t>
            </a:r>
          </a:p>
          <a:p>
            <a:r>
              <a:rPr lang="ru-RU" sz="3500" dirty="0" smtClean="0"/>
              <a:t>Молоко не прибыло после родов</a:t>
            </a:r>
          </a:p>
          <a:p>
            <a:r>
              <a:rPr lang="ru-RU" sz="3500" dirty="0" smtClean="0"/>
              <a:t>9. Малыш не удовлетворен после кормления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272950" y="3639969"/>
            <a:ext cx="64011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500" dirty="0" smtClean="0"/>
              <a:t>Плохая прибавка в весе </a:t>
            </a:r>
          </a:p>
          <a:p>
            <a:pPr marL="285750" indent="-285750">
              <a:buFontTx/>
              <a:buChar char="-"/>
            </a:pPr>
            <a:r>
              <a:rPr lang="ru-RU" sz="2500" dirty="0" smtClean="0"/>
              <a:t>Меньше 500 грамм за каждый месяц первого полугодия жизни</a:t>
            </a:r>
          </a:p>
          <a:p>
            <a:pPr marL="285750" indent="-285750">
              <a:buFontTx/>
              <a:buChar char="-"/>
            </a:pPr>
            <a:r>
              <a:rPr lang="ru-RU" sz="2500" dirty="0" smtClean="0"/>
              <a:t>Через 2 недели от рождения вес ребенка стал меньше, чем был при рождении</a:t>
            </a:r>
          </a:p>
          <a:p>
            <a:r>
              <a:rPr lang="ru-RU" sz="2500" dirty="0" smtClean="0"/>
              <a:t>2. Выделение небольшого количества концентрированной мочи</a:t>
            </a:r>
          </a:p>
          <a:p>
            <a:r>
              <a:rPr lang="ru-RU" sz="2500" dirty="0" smtClean="0"/>
              <a:t>-ребенок мочится меньше 6 раз в день (до 2х недель сколько дней – столько и </a:t>
            </a:r>
            <a:r>
              <a:rPr lang="ru-RU" sz="2500" dirty="0" err="1" smtClean="0"/>
              <a:t>пописов</a:t>
            </a:r>
            <a:r>
              <a:rPr lang="ru-RU" sz="2500" dirty="0" smtClean="0"/>
              <a:t>)</a:t>
            </a:r>
          </a:p>
          <a:p>
            <a:r>
              <a:rPr lang="ru-RU" sz="2500" dirty="0" smtClean="0"/>
              <a:t>-моча желтая с резким запахом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xmlns="" val="1377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257860"/>
            <a:ext cx="22293513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-Ребенок часто плачет – не только по причине голода</a:t>
            </a:r>
          </a:p>
          <a:p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-Частые кормления грудью –психологическая связь</a:t>
            </a:r>
          </a:p>
          <a:p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-Длительные кормления – неправильное прикладывание</a:t>
            </a:r>
          </a:p>
          <a:p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-Не выдерживает время между кормлениями – молоко лучше усваивается и быстрее переваривается </a:t>
            </a:r>
          </a:p>
          <a:p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-ребенок не удовлетворен – </a:t>
            </a:r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проверить </a:t>
            </a:r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прикладывание</a:t>
            </a:r>
          </a:p>
          <a:p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-не получается сцедить </a:t>
            </a:r>
          </a:p>
          <a:p>
            <a:endParaRPr lang="ru-RU" sz="60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7094" y="400049"/>
            <a:ext cx="157524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Контрольные взвешивания</a:t>
            </a:r>
          </a:p>
          <a:p>
            <a:pPr algn="ctr"/>
            <a:endParaRPr lang="ru-RU" sz="6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6000" b="1" dirty="0">
                <a:solidFill>
                  <a:schemeClr val="accent5">
                    <a:lumMod val="75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е чаще 1 раза в неделю</a:t>
            </a:r>
            <a:endParaRPr lang="ru-RU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4756" y="5342180"/>
            <a:ext cx="6295473" cy="472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205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456"/>
          <a:stretch/>
        </p:blipFill>
        <p:spPr>
          <a:xfrm>
            <a:off x="15668367" y="6176538"/>
            <a:ext cx="4861821" cy="56099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416" y="343989"/>
            <a:ext cx="20413362" cy="1089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u="sng" dirty="0" smtClean="0">
                <a:solidFill>
                  <a:schemeClr val="accent5">
                    <a:lumMod val="75000"/>
                  </a:schemeClr>
                </a:solidFill>
              </a:rPr>
              <a:t>Неправильно организованное ГВ</a:t>
            </a:r>
          </a:p>
          <a:p>
            <a:pPr algn="ctr"/>
            <a:endParaRPr lang="ru-RU" sz="6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1143000" indent="-1143000">
              <a:buAutoNum type="arabicPeriod"/>
            </a:pPr>
            <a:r>
              <a:rPr lang="ru-RU" sz="6600" b="1" dirty="0" err="1" smtClean="0">
                <a:solidFill>
                  <a:schemeClr val="accent5">
                    <a:lumMod val="75000"/>
                  </a:schemeClr>
                </a:solidFill>
              </a:rPr>
              <a:t>Допаивание</a:t>
            </a:r>
            <a:r>
              <a:rPr lang="ru-RU" sz="6600" b="1" dirty="0" smtClean="0">
                <a:solidFill>
                  <a:schemeClr val="accent5">
                    <a:lumMod val="75000"/>
                  </a:schemeClr>
                </a:solidFill>
              </a:rPr>
              <a:t> водой</a:t>
            </a:r>
          </a:p>
          <a:p>
            <a:pPr marL="1143000" indent="-1143000">
              <a:buAutoNum type="arabicPeriod"/>
            </a:pPr>
            <a:r>
              <a:rPr lang="ru-RU" sz="6600" b="1" dirty="0" smtClean="0">
                <a:solidFill>
                  <a:schemeClr val="accent5">
                    <a:lumMod val="75000"/>
                  </a:schemeClr>
                </a:solidFill>
              </a:rPr>
              <a:t>Мало прикладываний</a:t>
            </a:r>
          </a:p>
          <a:p>
            <a:pPr marL="1143000" indent="-1143000">
              <a:buAutoNum type="arabicPeriod"/>
            </a:pPr>
            <a:r>
              <a:rPr lang="ru-RU" sz="6600" b="1" dirty="0" smtClean="0">
                <a:solidFill>
                  <a:schemeClr val="accent5">
                    <a:lumMod val="75000"/>
                  </a:schemeClr>
                </a:solidFill>
              </a:rPr>
              <a:t>Мама не понимает требований ребенка</a:t>
            </a:r>
          </a:p>
          <a:p>
            <a:pPr marL="1143000" indent="-1143000">
              <a:buAutoNum type="arabicPeriod"/>
            </a:pPr>
            <a:r>
              <a:rPr lang="ru-RU" sz="6600" b="1" dirty="0" smtClean="0">
                <a:solidFill>
                  <a:schemeClr val="accent5">
                    <a:lumMod val="75000"/>
                  </a:schemeClr>
                </a:solidFill>
              </a:rPr>
              <a:t>Использование сосок и бутылок</a:t>
            </a:r>
          </a:p>
          <a:p>
            <a:pPr marL="1143000" indent="-1143000">
              <a:buAutoNum type="arabicPeriod"/>
            </a:pPr>
            <a:r>
              <a:rPr lang="ru-RU" sz="6600" b="1" dirty="0" smtClean="0">
                <a:solidFill>
                  <a:schemeClr val="accent5">
                    <a:lumMod val="75000"/>
                  </a:schemeClr>
                </a:solidFill>
              </a:rPr>
              <a:t>Мама ждет наполнения груди</a:t>
            </a:r>
          </a:p>
          <a:p>
            <a:pPr marL="1143000" indent="-1143000">
              <a:buAutoNum type="arabicPeriod"/>
            </a:pPr>
            <a:r>
              <a:rPr lang="ru-RU" sz="6600" b="1" dirty="0" smtClean="0">
                <a:solidFill>
                  <a:schemeClr val="accent5">
                    <a:lumMod val="75000"/>
                  </a:schemeClr>
                </a:solidFill>
              </a:rPr>
              <a:t>Необоснованное введение смеси</a:t>
            </a:r>
          </a:p>
          <a:p>
            <a:pPr marL="1143000" indent="-1143000">
              <a:buAutoNum type="arabicPeriod"/>
            </a:pPr>
            <a:endParaRPr lang="ru-RU" sz="6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5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41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26100"/>
            <a:ext cx="19259550" cy="1209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u="sng" dirty="0" smtClean="0">
                <a:solidFill>
                  <a:schemeClr val="accent5">
                    <a:lumMod val="75000"/>
                  </a:schemeClr>
                </a:solidFill>
              </a:rPr>
              <a:t>Нормальная лактация </a:t>
            </a:r>
          </a:p>
          <a:p>
            <a:pPr algn="ctr"/>
            <a:endParaRPr lang="ru-RU" sz="6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600-1300 мл в сутки</a:t>
            </a:r>
          </a:p>
          <a:p>
            <a:pPr algn="ctr"/>
            <a:endParaRPr lang="ru-RU" sz="6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Нормы «</a:t>
            </a:r>
            <a:r>
              <a:rPr lang="ru-RU" sz="6000" b="1" dirty="0" err="1" smtClean="0">
                <a:solidFill>
                  <a:schemeClr val="accent5">
                    <a:lumMod val="75000"/>
                  </a:schemeClr>
                </a:solidFill>
              </a:rPr>
              <a:t>пописов</a:t>
            </a: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</a:p>
          <a:p>
            <a:pPr algn="ctr"/>
            <a:endParaRPr lang="ru-RU" sz="6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До 14 дня 6-8 </a:t>
            </a:r>
            <a:r>
              <a:rPr lang="ru-RU" sz="6000" b="1" dirty="0" err="1" smtClean="0">
                <a:solidFill>
                  <a:schemeClr val="accent5">
                    <a:lumMod val="75000"/>
                  </a:schemeClr>
                </a:solidFill>
              </a:rPr>
              <a:t>пописов</a:t>
            </a: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 в сутки (сколько дней, столько и </a:t>
            </a:r>
            <a:r>
              <a:rPr lang="ru-RU" sz="6000" b="1" dirty="0" err="1" smtClean="0">
                <a:solidFill>
                  <a:schemeClr val="accent5">
                    <a:lumMod val="75000"/>
                  </a:schemeClr>
                </a:solidFill>
              </a:rPr>
              <a:t>пописов</a:t>
            </a: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 14 дня </a:t>
            </a:r>
          </a:p>
          <a:p>
            <a:pPr algn="ctr"/>
            <a:endParaRPr lang="ru-RU" sz="6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6000" b="1" dirty="0">
                <a:solidFill>
                  <a:schemeClr val="accent5">
                    <a:lumMod val="75000"/>
                  </a:schemeClr>
                </a:solidFill>
              </a:rPr>
              <a:t>м</a:t>
            </a: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альчики 12-18</a:t>
            </a:r>
          </a:p>
          <a:p>
            <a:pPr algn="ctr"/>
            <a:r>
              <a:rPr lang="ru-RU" sz="6000" b="1" dirty="0">
                <a:solidFill>
                  <a:schemeClr val="accent5">
                    <a:lumMod val="75000"/>
                  </a:schemeClr>
                </a:solidFill>
              </a:rPr>
              <a:t>д</a:t>
            </a: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евочки 10-16</a:t>
            </a:r>
          </a:p>
          <a:p>
            <a:pPr algn="ctr"/>
            <a:endParaRPr lang="ru-RU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29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43134" y="864973"/>
            <a:ext cx="17332594" cy="1009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u="sng" dirty="0" smtClean="0">
                <a:solidFill>
                  <a:schemeClr val="accent5">
                    <a:lumMod val="75000"/>
                  </a:schemeClr>
                </a:solidFill>
              </a:rPr>
              <a:t>Прибавки веса</a:t>
            </a:r>
          </a:p>
          <a:p>
            <a:pPr algn="ctr"/>
            <a:endParaRPr lang="ru-RU" sz="5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5000" b="1" dirty="0" smtClean="0">
                <a:solidFill>
                  <a:schemeClr val="accent5">
                    <a:lumMod val="75000"/>
                  </a:schemeClr>
                </a:solidFill>
              </a:rPr>
              <a:t>125-500 грамм в неделю</a:t>
            </a:r>
          </a:p>
          <a:p>
            <a:pPr algn="ctr"/>
            <a:endParaRPr lang="ru-RU" sz="5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5000" b="1" dirty="0" smtClean="0">
                <a:solidFill>
                  <a:schemeClr val="accent5">
                    <a:lumMod val="75000"/>
                  </a:schemeClr>
                </a:solidFill>
              </a:rPr>
              <a:t>0-3 месяца – 700 грамм – 2 кг</a:t>
            </a:r>
          </a:p>
          <a:p>
            <a:pPr algn="ctr"/>
            <a:r>
              <a:rPr lang="ru-RU" sz="5000" b="1" dirty="0" smtClean="0">
                <a:solidFill>
                  <a:schemeClr val="accent5">
                    <a:lumMod val="75000"/>
                  </a:schemeClr>
                </a:solidFill>
              </a:rPr>
              <a:t>4-6 месяцев - 1 кг – 500 грамм</a:t>
            </a:r>
          </a:p>
          <a:p>
            <a:pPr algn="ctr"/>
            <a:r>
              <a:rPr lang="ru-RU" sz="5000" b="1" dirty="0" smtClean="0">
                <a:solidFill>
                  <a:schemeClr val="accent5">
                    <a:lumMod val="75000"/>
                  </a:schemeClr>
                </a:solidFill>
              </a:rPr>
              <a:t>С 6 месяцев – 300 -100 грамм в месяц</a:t>
            </a:r>
          </a:p>
          <a:p>
            <a:pPr algn="ctr"/>
            <a:endParaRPr lang="ru-RU" sz="5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5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5000" b="1" dirty="0" smtClean="0">
                <a:solidFill>
                  <a:schemeClr val="accent5">
                    <a:lumMod val="75000"/>
                  </a:schemeClr>
                </a:solidFill>
              </a:rPr>
              <a:t>Рост </a:t>
            </a:r>
          </a:p>
          <a:p>
            <a:pPr algn="ctr"/>
            <a:r>
              <a:rPr lang="ru-RU" sz="5000" b="1" dirty="0" smtClean="0">
                <a:solidFill>
                  <a:schemeClr val="accent5">
                    <a:lumMod val="75000"/>
                  </a:schemeClr>
                </a:solidFill>
              </a:rPr>
              <a:t>1 год +25 см</a:t>
            </a:r>
          </a:p>
          <a:p>
            <a:pPr algn="ctr"/>
            <a:r>
              <a:rPr lang="ru-RU" sz="5000" b="1" dirty="0" smtClean="0">
                <a:solidFill>
                  <a:schemeClr val="accent5">
                    <a:lumMod val="75000"/>
                  </a:schemeClr>
                </a:solidFill>
              </a:rPr>
              <a:t>2 год 12,5 см</a:t>
            </a:r>
          </a:p>
          <a:p>
            <a:pPr algn="ctr"/>
            <a:r>
              <a:rPr lang="ru-RU" sz="5000" b="1" dirty="0" smtClean="0">
                <a:solidFill>
                  <a:schemeClr val="accent5">
                    <a:lumMod val="75000"/>
                  </a:schemeClr>
                </a:solidFill>
              </a:rPr>
              <a:t>3 год 7,5 см</a:t>
            </a:r>
            <a:endParaRPr lang="ru-RU" sz="5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27" b="19708"/>
          <a:stretch/>
        </p:blipFill>
        <p:spPr>
          <a:xfrm>
            <a:off x="13967190" y="3484605"/>
            <a:ext cx="7523920" cy="49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55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</TotalTime>
  <Words>409</Words>
  <Application>Microsoft Office PowerPoint</Application>
  <PresentationFormat>Произвольный</PresentationFormat>
  <Paragraphs>91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</vt:lpstr>
    </vt:vector>
  </TitlesOfParts>
  <Company>Nestle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Tretyakova,Tatyana,SAINT PETERSBURG,Infant Nutrition</dc:creator>
  <cp:lastModifiedBy>ngzha</cp:lastModifiedBy>
  <cp:revision>51</cp:revision>
  <dcterms:created xsi:type="dcterms:W3CDTF">2017-11-17T19:00:51Z</dcterms:created>
  <dcterms:modified xsi:type="dcterms:W3CDTF">2019-07-31T10:30:01Z</dcterms:modified>
</cp:coreProperties>
</file>